
<file path=[Content_Types].xml><?xml version="1.0" encoding="utf-8"?>
<Types xmlns="http://schemas.openxmlformats.org/package/2006/content-types">
  <Default Extension="png" ContentType="image/png"/>
  <Default Extension="jpeg" ContentType="image/jpeg"/>
  <Default Extension="JPG" ContentType="image/.jp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74" r:id="rId3"/>
    <p:sldId id="312" r:id="rId4"/>
    <p:sldId id="258" r:id="rId5"/>
    <p:sldId id="259" r:id="rId6"/>
    <p:sldId id="275" r:id="rId7"/>
    <p:sldId id="276" r:id="rId8"/>
    <p:sldId id="301" r:id="rId9"/>
    <p:sldId id="302" r:id="rId10"/>
    <p:sldId id="303" r:id="rId11"/>
    <p:sldId id="304" r:id="rId12"/>
    <p:sldId id="307" r:id="rId13"/>
    <p:sldId id="308" r:id="rId14"/>
    <p:sldId id="305" r:id="rId15"/>
    <p:sldId id="309" r:id="rId16"/>
    <p:sldId id="273" r:id="rId17"/>
  </p:sldIdLst>
  <p:sldSz cx="9144000" cy="5143500"/>
  <p:notesSz cx="9144000" cy="51435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56" userDrawn="1">
          <p15:clr>
            <a:srgbClr val="A4A3A4"/>
          </p15:clr>
        </p15:guide>
        <p15:guide id="2" pos="212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78" d="100"/>
          <a:sy n="78" d="100"/>
        </p:scale>
        <p:origin x="-1536" y="-84"/>
      </p:cViewPr>
      <p:guideLst>
        <p:guide orient="horz" pos="2956"/>
        <p:guide pos="2129"/>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a:lvl1pPr>
          </a:lstStyle>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defRPr sz="1200" b="1" i="0">
                <a:solidFill>
                  <a:schemeClr val="bg1"/>
                </a:solidFill>
                <a:latin typeface="Arial" panose="020B0604020202020204"/>
                <a:cs typeface="Arial" panose="020B0604020202020204"/>
              </a:defRPr>
            </a:lvl1pPr>
          </a:lstStyle>
          <a:p>
            <a:pPr marL="38100">
              <a:lnSpc>
                <a:spcPts val="1425"/>
              </a:lnSpc>
            </a:pPr>
            <a:fld id="{81D60167-4931-47E6-BA6A-407CBD079E47}" type="slidenum">
              <a:rPr dirty="0"/>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showMasterSp="0">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6946840" y="4948333"/>
            <a:ext cx="394335" cy="131445"/>
          </a:xfrm>
          <a:custGeom>
            <a:avLst/>
            <a:gdLst/>
            <a:ahLst/>
            <a:cxnLst/>
            <a:rect l="l" t="t" r="r" b="b"/>
            <a:pathLst>
              <a:path w="394334" h="131445">
                <a:moveTo>
                  <a:pt x="394201" y="0"/>
                </a:moveTo>
                <a:lnTo>
                  <a:pt x="0" y="0"/>
                </a:lnTo>
                <a:lnTo>
                  <a:pt x="266382" y="131399"/>
                </a:lnTo>
                <a:lnTo>
                  <a:pt x="394201" y="0"/>
                </a:lnTo>
                <a:close/>
              </a:path>
            </a:pathLst>
          </a:custGeom>
          <a:solidFill>
            <a:srgbClr val="D26F00"/>
          </a:solidFill>
        </p:spPr>
        <p:txBody>
          <a:bodyPr wrap="square" lIns="0" tIns="0" rIns="0" bIns="0" rtlCol="0"/>
          <a:lstStyle/>
          <a:p/>
        </p:txBody>
      </p:sp>
      <p:sp>
        <p:nvSpPr>
          <p:cNvPr id="17" name="bg object 17"/>
          <p:cNvSpPr/>
          <p:nvPr/>
        </p:nvSpPr>
        <p:spPr>
          <a:xfrm>
            <a:off x="7106450" y="4472735"/>
            <a:ext cx="2037714" cy="671195"/>
          </a:xfrm>
          <a:custGeom>
            <a:avLst/>
            <a:gdLst/>
            <a:ahLst/>
            <a:cxnLst/>
            <a:rect l="l" t="t" r="r" b="b"/>
            <a:pathLst>
              <a:path w="2037715" h="671195">
                <a:moveTo>
                  <a:pt x="2037547" y="0"/>
                </a:moveTo>
                <a:lnTo>
                  <a:pt x="668234" y="0"/>
                </a:lnTo>
                <a:lnTo>
                  <a:pt x="668234" y="2704"/>
                </a:lnTo>
                <a:lnTo>
                  <a:pt x="0" y="670775"/>
                </a:lnTo>
                <a:lnTo>
                  <a:pt x="2037547" y="670762"/>
                </a:lnTo>
                <a:lnTo>
                  <a:pt x="2037547" y="0"/>
                </a:lnTo>
                <a:close/>
              </a:path>
            </a:pathLst>
          </a:custGeom>
          <a:solidFill>
            <a:srgbClr val="C7D3E6"/>
          </a:solidFill>
        </p:spPr>
        <p:txBody>
          <a:bodyPr wrap="square" lIns="0" tIns="0" rIns="0" bIns="0" rtlCol="0"/>
          <a:lstStyle/>
          <a:p/>
        </p:txBody>
      </p:sp>
      <p:sp>
        <p:nvSpPr>
          <p:cNvPr id="18" name="bg object 18"/>
          <p:cNvSpPr/>
          <p:nvPr/>
        </p:nvSpPr>
        <p:spPr>
          <a:xfrm>
            <a:off x="6949808" y="4646750"/>
            <a:ext cx="2194560" cy="304800"/>
          </a:xfrm>
          <a:custGeom>
            <a:avLst/>
            <a:gdLst/>
            <a:ahLst/>
            <a:cxnLst/>
            <a:rect l="l" t="t" r="r" b="b"/>
            <a:pathLst>
              <a:path w="2194559" h="304800">
                <a:moveTo>
                  <a:pt x="2194191" y="0"/>
                </a:moveTo>
                <a:lnTo>
                  <a:pt x="298145" y="0"/>
                </a:lnTo>
                <a:lnTo>
                  <a:pt x="298145" y="6400"/>
                </a:lnTo>
                <a:lnTo>
                  <a:pt x="0" y="304545"/>
                </a:lnTo>
                <a:lnTo>
                  <a:pt x="2194191" y="304558"/>
                </a:lnTo>
                <a:lnTo>
                  <a:pt x="2194191" y="0"/>
                </a:lnTo>
                <a:close/>
              </a:path>
            </a:pathLst>
          </a:custGeom>
          <a:solidFill>
            <a:srgbClr val="FF9800"/>
          </a:solidFill>
        </p:spPr>
        <p:txBody>
          <a:bodyPr wrap="square" lIns="0" tIns="0" rIns="0" bIns="0" rtlCol="0"/>
          <a:lstStyle/>
          <a:p/>
        </p:txBody>
      </p:sp>
      <p:sp>
        <p:nvSpPr>
          <p:cNvPr id="19" name="bg object 19"/>
          <p:cNvSpPr/>
          <p:nvPr/>
        </p:nvSpPr>
        <p:spPr>
          <a:xfrm>
            <a:off x="6292648" y="126423"/>
            <a:ext cx="779780" cy="260350"/>
          </a:xfrm>
          <a:custGeom>
            <a:avLst/>
            <a:gdLst/>
            <a:ahLst/>
            <a:cxnLst/>
            <a:rect l="l" t="t" r="r" b="b"/>
            <a:pathLst>
              <a:path w="779779" h="260350">
                <a:moveTo>
                  <a:pt x="252817" y="0"/>
                </a:moveTo>
                <a:lnTo>
                  <a:pt x="0" y="259800"/>
                </a:lnTo>
                <a:lnTo>
                  <a:pt x="779699" y="259800"/>
                </a:lnTo>
                <a:lnTo>
                  <a:pt x="252817" y="0"/>
                </a:lnTo>
                <a:close/>
              </a:path>
            </a:pathLst>
          </a:custGeom>
          <a:solidFill>
            <a:srgbClr val="263248"/>
          </a:solidFill>
        </p:spPr>
        <p:txBody>
          <a:bodyPr wrap="square" lIns="0" tIns="0" rIns="0" bIns="0" rtlCol="0"/>
          <a:lstStyle/>
          <a:p/>
        </p:txBody>
      </p:sp>
      <p:sp>
        <p:nvSpPr>
          <p:cNvPr id="20" name="bg object 20"/>
          <p:cNvSpPr/>
          <p:nvPr/>
        </p:nvSpPr>
        <p:spPr>
          <a:xfrm>
            <a:off x="0" y="49"/>
            <a:ext cx="6756400" cy="1327785"/>
          </a:xfrm>
          <a:custGeom>
            <a:avLst/>
            <a:gdLst/>
            <a:ahLst/>
            <a:cxnLst/>
            <a:rect l="l" t="t" r="r" b="b"/>
            <a:pathLst>
              <a:path w="6756400" h="1327785">
                <a:moveTo>
                  <a:pt x="6756158" y="0"/>
                </a:moveTo>
                <a:lnTo>
                  <a:pt x="0" y="0"/>
                </a:lnTo>
                <a:lnTo>
                  <a:pt x="0" y="1327302"/>
                </a:lnTo>
                <a:lnTo>
                  <a:pt x="5434355" y="1327302"/>
                </a:lnTo>
                <a:lnTo>
                  <a:pt x="5434355" y="1321816"/>
                </a:lnTo>
                <a:lnTo>
                  <a:pt x="6756158" y="0"/>
                </a:lnTo>
                <a:close/>
              </a:path>
            </a:pathLst>
          </a:custGeom>
          <a:solidFill>
            <a:srgbClr val="C7D3E6"/>
          </a:solidFill>
        </p:spPr>
        <p:txBody>
          <a:bodyPr wrap="square" lIns="0" tIns="0" rIns="0" bIns="0" rtlCol="0"/>
          <a:lstStyle/>
          <a:p/>
        </p:txBody>
      </p:sp>
      <p:sp>
        <p:nvSpPr>
          <p:cNvPr id="21" name="bg object 21"/>
          <p:cNvSpPr/>
          <p:nvPr/>
        </p:nvSpPr>
        <p:spPr>
          <a:xfrm>
            <a:off x="0" y="381011"/>
            <a:ext cx="7072630" cy="772160"/>
          </a:xfrm>
          <a:custGeom>
            <a:avLst/>
            <a:gdLst/>
            <a:ahLst/>
            <a:cxnLst/>
            <a:rect l="l" t="t" r="r" b="b"/>
            <a:pathLst>
              <a:path w="7072630" h="772160">
                <a:moveTo>
                  <a:pt x="7072426" y="0"/>
                </a:moveTo>
                <a:lnTo>
                  <a:pt x="0" y="0"/>
                </a:lnTo>
                <a:lnTo>
                  <a:pt x="0" y="771740"/>
                </a:lnTo>
                <a:lnTo>
                  <a:pt x="6303899" y="771740"/>
                </a:lnTo>
                <a:lnTo>
                  <a:pt x="6303899" y="768527"/>
                </a:lnTo>
                <a:lnTo>
                  <a:pt x="7072426" y="0"/>
                </a:lnTo>
                <a:close/>
              </a:path>
            </a:pathLst>
          </a:custGeom>
          <a:solidFill>
            <a:srgbClr val="3F5378"/>
          </a:solidFill>
        </p:spPr>
        <p:txBody>
          <a:bodyPr wrap="square" lIns="0" tIns="0" rIns="0" bIns="0" rtlCol="0"/>
          <a:lstStyle/>
          <a:p/>
        </p:txBody>
      </p:sp>
      <p:sp>
        <p:nvSpPr>
          <p:cNvPr id="2" name="Holder 2"/>
          <p:cNvSpPr>
            <a:spLocks noGrp="1"/>
          </p:cNvSpPr>
          <p:nvPr>
            <p:ph type="title"/>
          </p:nvPr>
        </p:nvSpPr>
        <p:spPr/>
        <p:txBody>
          <a:bodyPr lIns="0" tIns="0" rIns="0" bIns="0"/>
          <a:lstStyle>
            <a:lvl1pPr>
              <a:defRPr sz="2000" b="0" i="0">
                <a:solidFill>
                  <a:schemeClr val="tx1"/>
                </a:solidFill>
                <a:latin typeface="Times New Roman" panose="02020603050405020304"/>
                <a:cs typeface="Times New Roman" panose="02020603050405020304"/>
              </a:defRPr>
            </a:lvl1pPr>
          </a:lstStyle>
          <a:p/>
        </p:txBody>
      </p:sp>
      <p:sp>
        <p:nvSpPr>
          <p:cNvPr id="3" name="Holder 3"/>
          <p:cNvSpPr>
            <a:spLocks noGrp="1"/>
          </p:cNvSpPr>
          <p:nvPr>
            <p:ph type="body" idx="1"/>
          </p:nvPr>
        </p:nvSpPr>
        <p:spPr/>
        <p:txBody>
          <a:bodyPr lIns="0" tIns="0" rIns="0" bIns="0"/>
          <a:lstStyle>
            <a:lvl1pPr>
              <a:defRPr sz="2000" b="0" i="0">
                <a:solidFill>
                  <a:schemeClr val="tx1"/>
                </a:solidFill>
                <a:latin typeface="Times New Roman" panose="02020603050405020304"/>
                <a:cs typeface="Times New Roman" panose="02020603050405020304"/>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defRPr sz="1200" b="1" i="0">
                <a:solidFill>
                  <a:schemeClr val="bg1"/>
                </a:solidFill>
                <a:latin typeface="Arial" panose="020B0604020202020204"/>
                <a:cs typeface="Arial" panose="020B0604020202020204"/>
              </a:defRPr>
            </a:lvl1pPr>
          </a:lstStyle>
          <a:p>
            <a:pPr marL="38100">
              <a:lnSpc>
                <a:spcPts val="1425"/>
              </a:lnSpc>
            </a:pPr>
            <a:fld id="{81D60167-4931-47E6-BA6A-407CBD079E47}" type="slidenum">
              <a:rPr dirty="0"/>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chemeClr val="tx1"/>
                </a:solidFill>
                <a:latin typeface="Times New Roman" panose="02020603050405020304"/>
                <a:cs typeface="Times New Roman" panose="02020603050405020304"/>
              </a:defRPr>
            </a:lvl1pPr>
          </a:lstStyle>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defRPr sz="1200" b="1" i="0">
                <a:solidFill>
                  <a:schemeClr val="bg1"/>
                </a:solidFill>
                <a:latin typeface="Arial" panose="020B0604020202020204"/>
                <a:cs typeface="Arial" panose="020B0604020202020204"/>
              </a:defRPr>
            </a:lvl1pPr>
          </a:lstStyle>
          <a:p>
            <a:pPr marL="38100">
              <a:lnSpc>
                <a:spcPts val="1425"/>
              </a:lnSpc>
            </a:pPr>
            <a:fld id="{81D60167-4931-47E6-BA6A-407CBD079E47}" type="slidenum">
              <a:rPr dirty="0"/>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chemeClr val="tx1"/>
                </a:solidFill>
                <a:latin typeface="Times New Roman" panose="02020603050405020304"/>
                <a:cs typeface="Times New Roman" panose="02020603050405020304"/>
              </a:defRPr>
            </a:lvl1pPr>
          </a:lstStyle>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defRPr sz="1200" b="1" i="0">
                <a:solidFill>
                  <a:schemeClr val="bg1"/>
                </a:solidFill>
                <a:latin typeface="Arial" panose="020B0604020202020204"/>
                <a:cs typeface="Arial" panose="020B0604020202020204"/>
              </a:defRPr>
            </a:lvl1pPr>
          </a:lstStyle>
          <a:p>
            <a:pPr marL="38100">
              <a:lnSpc>
                <a:spcPts val="1425"/>
              </a:lnSpc>
            </a:pPr>
            <a:fld id="{81D60167-4931-47E6-BA6A-407CBD079E47}" type="slidenum">
              <a:rPr dirty="0"/>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showMasterSp="0">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808622" y="63780"/>
            <a:ext cx="394335" cy="131445"/>
          </a:xfrm>
          <a:custGeom>
            <a:avLst/>
            <a:gdLst/>
            <a:ahLst/>
            <a:cxnLst/>
            <a:rect l="l" t="t" r="r" b="b"/>
            <a:pathLst>
              <a:path w="394335" h="131445">
                <a:moveTo>
                  <a:pt x="127819" y="0"/>
                </a:moveTo>
                <a:lnTo>
                  <a:pt x="0" y="131400"/>
                </a:lnTo>
                <a:lnTo>
                  <a:pt x="394200" y="131400"/>
                </a:lnTo>
                <a:lnTo>
                  <a:pt x="127819" y="0"/>
                </a:lnTo>
                <a:close/>
              </a:path>
            </a:pathLst>
          </a:custGeom>
          <a:solidFill>
            <a:srgbClr val="263248"/>
          </a:solidFill>
        </p:spPr>
        <p:txBody>
          <a:bodyPr wrap="square" lIns="0" tIns="0" rIns="0" bIns="0" rtlCol="0"/>
          <a:lstStyle/>
          <a:p/>
        </p:txBody>
      </p:sp>
      <p:sp>
        <p:nvSpPr>
          <p:cNvPr id="17" name="bg object 17"/>
          <p:cNvSpPr/>
          <p:nvPr/>
        </p:nvSpPr>
        <p:spPr>
          <a:xfrm>
            <a:off x="2373" y="0"/>
            <a:ext cx="2040889" cy="671195"/>
          </a:xfrm>
          <a:custGeom>
            <a:avLst/>
            <a:gdLst/>
            <a:ahLst/>
            <a:cxnLst/>
            <a:rect l="l" t="t" r="r" b="b"/>
            <a:pathLst>
              <a:path w="2040889" h="671195">
                <a:moveTo>
                  <a:pt x="2040838" y="0"/>
                </a:moveTo>
                <a:lnTo>
                  <a:pt x="0" y="0"/>
                </a:lnTo>
                <a:lnTo>
                  <a:pt x="0" y="670801"/>
                </a:lnTo>
                <a:lnTo>
                  <a:pt x="1372602" y="670801"/>
                </a:lnTo>
                <a:lnTo>
                  <a:pt x="1372602" y="668083"/>
                </a:lnTo>
                <a:lnTo>
                  <a:pt x="2040838" y="0"/>
                </a:lnTo>
                <a:close/>
              </a:path>
            </a:pathLst>
          </a:custGeom>
          <a:solidFill>
            <a:srgbClr val="C7D3E6"/>
          </a:solidFill>
        </p:spPr>
        <p:txBody>
          <a:bodyPr wrap="square" lIns="0" tIns="0" rIns="0" bIns="0" rtlCol="0"/>
          <a:lstStyle/>
          <a:p/>
        </p:txBody>
      </p:sp>
      <p:sp>
        <p:nvSpPr>
          <p:cNvPr id="18" name="bg object 18"/>
          <p:cNvSpPr/>
          <p:nvPr/>
        </p:nvSpPr>
        <p:spPr>
          <a:xfrm>
            <a:off x="0" y="192214"/>
            <a:ext cx="2200275" cy="304800"/>
          </a:xfrm>
          <a:custGeom>
            <a:avLst/>
            <a:gdLst/>
            <a:ahLst/>
            <a:cxnLst/>
            <a:rect l="l" t="t" r="r" b="b"/>
            <a:pathLst>
              <a:path w="2200275" h="304800">
                <a:moveTo>
                  <a:pt x="2199843" y="11"/>
                </a:moveTo>
                <a:lnTo>
                  <a:pt x="0" y="0"/>
                </a:lnTo>
                <a:lnTo>
                  <a:pt x="0" y="304557"/>
                </a:lnTo>
                <a:lnTo>
                  <a:pt x="1901698" y="304557"/>
                </a:lnTo>
                <a:lnTo>
                  <a:pt x="1901698" y="298169"/>
                </a:lnTo>
                <a:lnTo>
                  <a:pt x="2199843" y="11"/>
                </a:lnTo>
                <a:close/>
              </a:path>
            </a:pathLst>
          </a:custGeom>
          <a:solidFill>
            <a:srgbClr val="3F5378"/>
          </a:solidFill>
        </p:spPr>
        <p:txBody>
          <a:bodyPr wrap="square" lIns="0" tIns="0" rIns="0" bIns="0" rtlCol="0"/>
          <a:lstStyle/>
          <a:p/>
        </p:txBody>
      </p:sp>
      <p:sp>
        <p:nvSpPr>
          <p:cNvPr id="19" name="bg object 19"/>
          <p:cNvSpPr/>
          <p:nvPr/>
        </p:nvSpPr>
        <p:spPr>
          <a:xfrm>
            <a:off x="6946840" y="4948332"/>
            <a:ext cx="394335" cy="131445"/>
          </a:xfrm>
          <a:custGeom>
            <a:avLst/>
            <a:gdLst/>
            <a:ahLst/>
            <a:cxnLst/>
            <a:rect l="l" t="t" r="r" b="b"/>
            <a:pathLst>
              <a:path w="394334" h="131445">
                <a:moveTo>
                  <a:pt x="394201" y="0"/>
                </a:moveTo>
                <a:lnTo>
                  <a:pt x="0" y="0"/>
                </a:lnTo>
                <a:lnTo>
                  <a:pt x="266382" y="131399"/>
                </a:lnTo>
                <a:lnTo>
                  <a:pt x="394201" y="0"/>
                </a:lnTo>
                <a:close/>
              </a:path>
            </a:pathLst>
          </a:custGeom>
          <a:solidFill>
            <a:srgbClr val="D26F00"/>
          </a:solidFill>
        </p:spPr>
        <p:txBody>
          <a:bodyPr wrap="square" lIns="0" tIns="0" rIns="0" bIns="0" rtlCol="0"/>
          <a:lstStyle/>
          <a:p/>
        </p:txBody>
      </p:sp>
      <p:sp>
        <p:nvSpPr>
          <p:cNvPr id="20" name="bg object 20"/>
          <p:cNvSpPr/>
          <p:nvPr/>
        </p:nvSpPr>
        <p:spPr>
          <a:xfrm>
            <a:off x="7106450" y="4472735"/>
            <a:ext cx="2037714" cy="671195"/>
          </a:xfrm>
          <a:custGeom>
            <a:avLst/>
            <a:gdLst/>
            <a:ahLst/>
            <a:cxnLst/>
            <a:rect l="l" t="t" r="r" b="b"/>
            <a:pathLst>
              <a:path w="2037715" h="671195">
                <a:moveTo>
                  <a:pt x="2037547" y="0"/>
                </a:moveTo>
                <a:lnTo>
                  <a:pt x="668234" y="0"/>
                </a:lnTo>
                <a:lnTo>
                  <a:pt x="668234" y="2704"/>
                </a:lnTo>
                <a:lnTo>
                  <a:pt x="0" y="670775"/>
                </a:lnTo>
                <a:lnTo>
                  <a:pt x="2037547" y="670762"/>
                </a:lnTo>
                <a:lnTo>
                  <a:pt x="2037547" y="0"/>
                </a:lnTo>
                <a:close/>
              </a:path>
            </a:pathLst>
          </a:custGeom>
          <a:solidFill>
            <a:srgbClr val="C7D3E6"/>
          </a:solidFill>
        </p:spPr>
        <p:txBody>
          <a:bodyPr wrap="square" lIns="0" tIns="0" rIns="0" bIns="0" rtlCol="0"/>
          <a:lstStyle/>
          <a:p/>
        </p:txBody>
      </p:sp>
      <p:sp>
        <p:nvSpPr>
          <p:cNvPr id="21" name="bg object 21"/>
          <p:cNvSpPr/>
          <p:nvPr/>
        </p:nvSpPr>
        <p:spPr>
          <a:xfrm>
            <a:off x="6949808" y="4646750"/>
            <a:ext cx="2194560" cy="304800"/>
          </a:xfrm>
          <a:custGeom>
            <a:avLst/>
            <a:gdLst/>
            <a:ahLst/>
            <a:cxnLst/>
            <a:rect l="l" t="t" r="r" b="b"/>
            <a:pathLst>
              <a:path w="2194559" h="304800">
                <a:moveTo>
                  <a:pt x="2194191" y="0"/>
                </a:moveTo>
                <a:lnTo>
                  <a:pt x="298145" y="0"/>
                </a:lnTo>
                <a:lnTo>
                  <a:pt x="298145" y="6400"/>
                </a:lnTo>
                <a:lnTo>
                  <a:pt x="0" y="304545"/>
                </a:lnTo>
                <a:lnTo>
                  <a:pt x="2194191" y="304558"/>
                </a:lnTo>
                <a:lnTo>
                  <a:pt x="2194191" y="0"/>
                </a:lnTo>
                <a:close/>
              </a:path>
            </a:pathLst>
          </a:custGeom>
          <a:solidFill>
            <a:srgbClr val="FF9800"/>
          </a:solidFill>
        </p:spPr>
        <p:txBody>
          <a:bodyPr wrap="square" lIns="0" tIns="0" rIns="0" bIns="0" rtlCol="0"/>
          <a:lstStyle/>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defRPr sz="1200" b="1" i="0">
                <a:solidFill>
                  <a:schemeClr val="bg1"/>
                </a:solidFill>
                <a:latin typeface="Arial" panose="020B0604020202020204"/>
                <a:cs typeface="Arial" panose="020B0604020202020204"/>
              </a:defRPr>
            </a:lvl1pPr>
          </a:lstStyle>
          <a:p>
            <a:pPr marL="38100">
              <a:lnSpc>
                <a:spcPts val="1425"/>
              </a:lnSpc>
            </a:pPr>
            <a:fld id="{81D60167-4931-47E6-BA6A-407CBD079E47}" type="slidenum">
              <a:rPr dirty="0"/>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91861" y="830579"/>
            <a:ext cx="8516620" cy="939800"/>
          </a:xfrm>
          <a:prstGeom prst="rect">
            <a:avLst/>
          </a:prstGeom>
        </p:spPr>
        <p:txBody>
          <a:bodyPr wrap="square" lIns="0" tIns="0" rIns="0" bIns="0">
            <a:spAutoFit/>
          </a:bodyPr>
          <a:lstStyle>
            <a:lvl1pPr>
              <a:defRPr sz="2000" b="0" i="0">
                <a:solidFill>
                  <a:schemeClr val="tx1"/>
                </a:solidFill>
                <a:latin typeface="Times New Roman" panose="02020603050405020304"/>
                <a:cs typeface="Times New Roman" panose="02020603050405020304"/>
              </a:defRPr>
            </a:lvl1pPr>
          </a:lstStyle>
          <a:p/>
        </p:txBody>
      </p:sp>
      <p:sp>
        <p:nvSpPr>
          <p:cNvPr id="3" name="Holder 3"/>
          <p:cNvSpPr>
            <a:spLocks noGrp="1"/>
          </p:cNvSpPr>
          <p:nvPr>
            <p:ph type="body" idx="1"/>
          </p:nvPr>
        </p:nvSpPr>
        <p:spPr>
          <a:xfrm>
            <a:off x="191861" y="1744979"/>
            <a:ext cx="8614410" cy="2781300"/>
          </a:xfrm>
          <a:prstGeom prst="rect">
            <a:avLst/>
          </a:prstGeom>
        </p:spPr>
        <p:txBody>
          <a:bodyPr wrap="square" lIns="0" tIns="0" rIns="0" bIns="0">
            <a:spAutoFit/>
          </a:bodyPr>
          <a:lstStyle>
            <a:lvl1pPr>
              <a:defRPr sz="2000" b="0" i="0">
                <a:solidFill>
                  <a:schemeClr val="tx1"/>
                </a:solidFill>
                <a:latin typeface="Times New Roman" panose="02020603050405020304"/>
                <a:cs typeface="Times New Roman" panose="02020603050405020304"/>
              </a:defRPr>
            </a:lvl1pPr>
          </a:lstStyle>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8819087" y="4692608"/>
            <a:ext cx="238125" cy="196214"/>
          </a:xfrm>
          <a:prstGeom prst="rect">
            <a:avLst/>
          </a:prstGeom>
        </p:spPr>
        <p:txBody>
          <a:bodyPr wrap="square" lIns="0" tIns="0" rIns="0" bIns="0">
            <a:spAutoFit/>
          </a:bodyPr>
          <a:lstStyle>
            <a:lvl1pPr>
              <a:defRPr sz="1200" b="1" i="0">
                <a:solidFill>
                  <a:schemeClr val="bg1"/>
                </a:solidFill>
                <a:latin typeface="Arial" panose="020B0604020202020204"/>
                <a:cs typeface="Arial" panose="020B0604020202020204"/>
              </a:defRPr>
            </a:lvl1pPr>
          </a:lstStyle>
          <a:p>
            <a:pPr marL="38100">
              <a:lnSpc>
                <a:spcPts val="1425"/>
              </a:lnSpc>
            </a:pPr>
            <a:fld id="{81D60167-4931-47E6-BA6A-407CBD079E47}" type="slidenum">
              <a:rPr dirty="0"/>
            </a:fld>
            <a:endParaRPr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9" Type="http://schemas.openxmlformats.org/officeDocument/2006/relationships/video" Target="../media/media3.mp4"/><Relationship Id="rId8" Type="http://schemas.openxmlformats.org/officeDocument/2006/relationships/image" Target="../media/image18.png"/><Relationship Id="rId7" Type="http://schemas.openxmlformats.org/officeDocument/2006/relationships/image" Target="../media/image17.png"/><Relationship Id="rId6" Type="http://schemas.microsoft.com/office/2007/relationships/media" Target="../media/media2.mp4"/><Relationship Id="rId5" Type="http://schemas.openxmlformats.org/officeDocument/2006/relationships/video" Target="../media/media2.mp4"/><Relationship Id="rId4" Type="http://schemas.openxmlformats.org/officeDocument/2006/relationships/image" Target="../media/image16.png"/><Relationship Id="rId3" Type="http://schemas.openxmlformats.org/officeDocument/2006/relationships/image" Target="../media/image15.png"/><Relationship Id="rId2" Type="http://schemas.microsoft.com/office/2007/relationships/media" Target="../media/media1.mp4"/><Relationship Id="rId13" Type="http://schemas.openxmlformats.org/officeDocument/2006/relationships/slideLayout" Target="../slideLayouts/slideLayout2.xml"/><Relationship Id="rId12" Type="http://schemas.openxmlformats.org/officeDocument/2006/relationships/image" Target="../media/image20.png"/><Relationship Id="rId11" Type="http://schemas.openxmlformats.org/officeDocument/2006/relationships/image" Target="../media/image19.png"/><Relationship Id="rId10" Type="http://schemas.microsoft.com/office/2007/relationships/media" Target="../media/media3.mp4"/><Relationship Id="rId1" Type="http://schemas.openxmlformats.org/officeDocument/2006/relationships/video" Target="NULL" TargetMode="External"/></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4.png"/><Relationship Id="rId7" Type="http://schemas.openxmlformats.org/officeDocument/2006/relationships/image" Target="../media/image23.png"/><Relationship Id="rId6" Type="http://schemas.microsoft.com/office/2007/relationships/media" Target="../media/media5.mp4"/><Relationship Id="rId5" Type="http://schemas.openxmlformats.org/officeDocument/2006/relationships/video" Target="../media/media5.mp4"/><Relationship Id="rId4" Type="http://schemas.openxmlformats.org/officeDocument/2006/relationships/image" Target="../media/image22.png"/><Relationship Id="rId3" Type="http://schemas.openxmlformats.org/officeDocument/2006/relationships/image" Target="../media/image21.png"/><Relationship Id="rId2" Type="http://schemas.microsoft.com/office/2007/relationships/media" Target="../media/media4.mp4"/><Relationship Id="rId1" Type="http://schemas.openxmlformats.org/officeDocument/2006/relationships/video" Target="../media/media4.mp4"/></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object 4"/>
          <p:cNvSpPr/>
          <p:nvPr/>
        </p:nvSpPr>
        <p:spPr>
          <a:xfrm>
            <a:off x="476" y="0"/>
            <a:ext cx="7525703" cy="5143500"/>
          </a:xfrm>
          <a:custGeom>
            <a:avLst/>
            <a:gdLst/>
            <a:ahLst/>
            <a:cxnLst/>
            <a:rect l="l" t="t" r="r" b="b"/>
            <a:pathLst>
              <a:path w="8654415" h="5143500">
                <a:moveTo>
                  <a:pt x="8654300" y="0"/>
                </a:moveTo>
                <a:lnTo>
                  <a:pt x="0" y="0"/>
                </a:lnTo>
                <a:lnTo>
                  <a:pt x="0" y="5143499"/>
                </a:lnTo>
                <a:lnTo>
                  <a:pt x="3524999" y="5143499"/>
                </a:lnTo>
                <a:lnTo>
                  <a:pt x="3524999" y="5129300"/>
                </a:lnTo>
                <a:lnTo>
                  <a:pt x="8654300" y="0"/>
                </a:lnTo>
                <a:close/>
              </a:path>
            </a:pathLst>
          </a:custGeom>
          <a:solidFill>
            <a:srgbClr val="C7D3E6"/>
          </a:solidFill>
        </p:spPr>
        <p:txBody>
          <a:bodyPr wrap="square" lIns="0" tIns="0" rIns="0" bIns="0" rtlCol="0"/>
          <a:p>
            <a:endParaRPr sz="1350"/>
          </a:p>
        </p:txBody>
      </p:sp>
      <p:sp>
        <p:nvSpPr>
          <p:cNvPr id="12" name="object 3"/>
          <p:cNvSpPr/>
          <p:nvPr/>
        </p:nvSpPr>
        <p:spPr>
          <a:xfrm>
            <a:off x="6653689" y="371951"/>
            <a:ext cx="1666875" cy="673894"/>
          </a:xfrm>
          <a:custGeom>
            <a:avLst/>
            <a:gdLst/>
            <a:ahLst/>
            <a:cxnLst/>
            <a:rect l="l" t="t" r="r" b="b"/>
            <a:pathLst>
              <a:path w="1299845" h="433069">
                <a:moveTo>
                  <a:pt x="421295" y="0"/>
                </a:moveTo>
                <a:lnTo>
                  <a:pt x="0" y="432899"/>
                </a:lnTo>
                <a:lnTo>
                  <a:pt x="1299298" y="432899"/>
                </a:lnTo>
                <a:lnTo>
                  <a:pt x="421295" y="0"/>
                </a:lnTo>
                <a:close/>
              </a:path>
            </a:pathLst>
          </a:custGeom>
          <a:solidFill>
            <a:srgbClr val="263248"/>
          </a:solidFill>
        </p:spPr>
        <p:txBody>
          <a:bodyPr wrap="square" lIns="0" tIns="0" rIns="0" bIns="0" rtlCol="0"/>
          <a:p>
            <a:endParaRPr sz="1350"/>
          </a:p>
        </p:txBody>
      </p:sp>
      <p:sp>
        <p:nvSpPr>
          <p:cNvPr id="13" name="object 5"/>
          <p:cNvSpPr/>
          <p:nvPr/>
        </p:nvSpPr>
        <p:spPr>
          <a:xfrm>
            <a:off x="0" y="1045845"/>
            <a:ext cx="9144000" cy="2955608"/>
          </a:xfrm>
          <a:custGeom>
            <a:avLst/>
            <a:gdLst/>
            <a:ahLst/>
            <a:cxnLst/>
            <a:rect l="l" t="t" r="r" b="b"/>
            <a:pathLst>
              <a:path w="8848090" h="2962275">
                <a:moveTo>
                  <a:pt x="8847493" y="63"/>
                </a:moveTo>
                <a:lnTo>
                  <a:pt x="0" y="0"/>
                </a:lnTo>
                <a:lnTo>
                  <a:pt x="0" y="2961919"/>
                </a:lnTo>
                <a:lnTo>
                  <a:pt x="5888951" y="2961919"/>
                </a:lnTo>
                <a:lnTo>
                  <a:pt x="5888951" y="2958617"/>
                </a:lnTo>
                <a:lnTo>
                  <a:pt x="8847493" y="63"/>
                </a:lnTo>
                <a:close/>
              </a:path>
            </a:pathLst>
          </a:custGeom>
          <a:solidFill>
            <a:srgbClr val="3F5378"/>
          </a:solidFill>
        </p:spPr>
        <p:txBody>
          <a:bodyPr wrap="square" lIns="0" tIns="0" rIns="0" bIns="0" rtlCol="0"/>
          <a:p>
            <a:endParaRPr sz="1350"/>
          </a:p>
        </p:txBody>
      </p:sp>
      <p:sp>
        <p:nvSpPr>
          <p:cNvPr id="15" name="Text Box 14"/>
          <p:cNvSpPr txBox="1"/>
          <p:nvPr/>
        </p:nvSpPr>
        <p:spPr>
          <a:xfrm>
            <a:off x="1236821" y="64770"/>
            <a:ext cx="5792153" cy="438150"/>
          </a:xfrm>
          <a:prstGeom prst="rect">
            <a:avLst/>
          </a:prstGeom>
          <a:noFill/>
        </p:spPr>
        <p:txBody>
          <a:bodyPr wrap="square" rtlCol="0" anchor="t">
            <a:noAutofit/>
          </a:bodyPr>
          <a:p>
            <a:pPr marL="12700" algn="ctr">
              <a:lnSpc>
                <a:spcPct val="100000"/>
              </a:lnSpc>
              <a:spcBef>
                <a:spcPts val="465"/>
              </a:spcBef>
            </a:pPr>
            <a:r>
              <a:rPr sz="2000" spc="-10" dirty="0">
                <a:solidFill>
                  <a:srgbClr val="0041C7"/>
                </a:solidFill>
                <a:latin typeface="Arial MT"/>
                <a:cs typeface="Arial MT"/>
                <a:sym typeface="+mn-ea"/>
              </a:rPr>
              <a:t>Indian</a:t>
            </a:r>
            <a:r>
              <a:rPr sz="2000" spc="-40" dirty="0">
                <a:solidFill>
                  <a:srgbClr val="0041C7"/>
                </a:solidFill>
                <a:latin typeface="Arial MT"/>
                <a:cs typeface="Arial MT"/>
                <a:sym typeface="+mn-ea"/>
              </a:rPr>
              <a:t> </a:t>
            </a:r>
            <a:r>
              <a:rPr sz="2000" spc="-10" dirty="0">
                <a:solidFill>
                  <a:srgbClr val="0041C7"/>
                </a:solidFill>
                <a:latin typeface="Arial MT"/>
                <a:cs typeface="Arial MT"/>
                <a:sym typeface="+mn-ea"/>
              </a:rPr>
              <a:t>Institute</a:t>
            </a:r>
            <a:r>
              <a:rPr sz="2000" spc="-35" dirty="0">
                <a:solidFill>
                  <a:srgbClr val="0041C7"/>
                </a:solidFill>
                <a:latin typeface="Arial MT"/>
                <a:cs typeface="Arial MT"/>
                <a:sym typeface="+mn-ea"/>
              </a:rPr>
              <a:t> </a:t>
            </a:r>
            <a:r>
              <a:rPr sz="2000" dirty="0">
                <a:solidFill>
                  <a:srgbClr val="0041C7"/>
                </a:solidFill>
                <a:latin typeface="Arial MT"/>
                <a:cs typeface="Arial MT"/>
                <a:sym typeface="+mn-ea"/>
              </a:rPr>
              <a:t>of</a:t>
            </a:r>
            <a:r>
              <a:rPr sz="2000" spc="-40" dirty="0">
                <a:solidFill>
                  <a:srgbClr val="0041C7"/>
                </a:solidFill>
                <a:latin typeface="Arial MT"/>
                <a:cs typeface="Arial MT"/>
                <a:sym typeface="+mn-ea"/>
              </a:rPr>
              <a:t> </a:t>
            </a:r>
            <a:r>
              <a:rPr sz="2000" spc="-10" dirty="0">
                <a:solidFill>
                  <a:srgbClr val="0041C7"/>
                </a:solidFill>
                <a:latin typeface="Arial MT"/>
                <a:cs typeface="Arial MT"/>
                <a:sym typeface="+mn-ea"/>
              </a:rPr>
              <a:t>Information</a:t>
            </a:r>
            <a:r>
              <a:rPr sz="2000" spc="-35" dirty="0">
                <a:solidFill>
                  <a:srgbClr val="0041C7"/>
                </a:solidFill>
                <a:latin typeface="Arial MT"/>
                <a:cs typeface="Arial MT"/>
                <a:sym typeface="+mn-ea"/>
              </a:rPr>
              <a:t> </a:t>
            </a:r>
            <a:r>
              <a:rPr sz="2000" dirty="0">
                <a:solidFill>
                  <a:srgbClr val="0041C7"/>
                </a:solidFill>
                <a:latin typeface="Arial MT"/>
                <a:cs typeface="Arial MT"/>
                <a:sym typeface="+mn-ea"/>
              </a:rPr>
              <a:t>Technology,</a:t>
            </a:r>
            <a:r>
              <a:rPr sz="2000" spc="-40" dirty="0">
                <a:solidFill>
                  <a:srgbClr val="0041C7"/>
                </a:solidFill>
                <a:latin typeface="Arial MT"/>
                <a:cs typeface="Arial MT"/>
                <a:sym typeface="+mn-ea"/>
              </a:rPr>
              <a:t> </a:t>
            </a:r>
            <a:r>
              <a:rPr sz="2000" spc="-5" dirty="0">
                <a:solidFill>
                  <a:srgbClr val="0041C7"/>
                </a:solidFill>
                <a:latin typeface="Arial MT"/>
                <a:cs typeface="Arial MT"/>
                <a:sym typeface="+mn-ea"/>
              </a:rPr>
              <a:t>Nagpur</a:t>
            </a:r>
            <a:endParaRPr lang="en-US" sz="2000" spc="-5" dirty="0">
              <a:solidFill>
                <a:srgbClr val="0041C7"/>
              </a:solidFill>
              <a:latin typeface="Arial MT"/>
              <a:cs typeface="Arial MT"/>
              <a:sym typeface="+mn-ea"/>
            </a:endParaRPr>
          </a:p>
        </p:txBody>
      </p:sp>
      <p:sp>
        <p:nvSpPr>
          <p:cNvPr id="18" name="Text Box 17"/>
          <p:cNvSpPr txBox="1"/>
          <p:nvPr/>
        </p:nvSpPr>
        <p:spPr>
          <a:xfrm>
            <a:off x="1380649" y="542290"/>
            <a:ext cx="5504021" cy="275590"/>
          </a:xfrm>
          <a:prstGeom prst="rect">
            <a:avLst/>
          </a:prstGeom>
          <a:noFill/>
        </p:spPr>
        <p:txBody>
          <a:bodyPr wrap="square" rtlCol="0">
            <a:spAutoFit/>
          </a:bodyPr>
          <a:p>
            <a:pPr algn="ctr"/>
            <a:r>
              <a:rPr lang="en-US" altLang="en-US" sz="1200" spc="-25" dirty="0">
                <a:solidFill>
                  <a:srgbClr val="0041C7"/>
                </a:solidFill>
                <a:latin typeface="Arial MT"/>
                <a:cs typeface="Arial MT"/>
                <a:sym typeface="+mn-ea"/>
              </a:rPr>
              <a:t> July to December 2024</a:t>
            </a:r>
            <a:endParaRPr lang="en-US" sz="1350"/>
          </a:p>
        </p:txBody>
      </p:sp>
      <p:pic>
        <p:nvPicPr>
          <p:cNvPr id="19" name="object 9"/>
          <p:cNvPicPr/>
          <p:nvPr/>
        </p:nvPicPr>
        <p:blipFill>
          <a:blip r:embed="rId1" cstate="print"/>
          <a:stretch>
            <a:fillRect/>
          </a:stretch>
        </p:blipFill>
        <p:spPr>
          <a:xfrm>
            <a:off x="756285" y="64770"/>
            <a:ext cx="746284" cy="862489"/>
          </a:xfrm>
          <a:prstGeom prst="rect">
            <a:avLst/>
          </a:prstGeom>
        </p:spPr>
      </p:pic>
      <p:sp>
        <p:nvSpPr>
          <p:cNvPr id="20" name="Text Box 19"/>
          <p:cNvSpPr txBox="1"/>
          <p:nvPr/>
        </p:nvSpPr>
        <p:spPr>
          <a:xfrm>
            <a:off x="152400" y="1395095"/>
            <a:ext cx="8832215" cy="789305"/>
          </a:xfrm>
          <a:prstGeom prst="rect">
            <a:avLst/>
          </a:prstGeom>
          <a:noFill/>
        </p:spPr>
        <p:txBody>
          <a:bodyPr wrap="square" rtlCol="0" anchor="t">
            <a:noAutofit/>
          </a:bodyPr>
          <a:p>
            <a:r>
              <a:rPr lang="en-US" altLang="en-US" sz="4050">
                <a:solidFill>
                  <a:schemeClr val="bg1"/>
                </a:solidFill>
                <a:effectLst>
                  <a:outerShdw blurRad="38100" dist="19050" dir="2700000" algn="tl" rotWithShape="0">
                    <a:schemeClr val="dk1">
                      <a:alpha val="40000"/>
                    </a:schemeClr>
                  </a:outerShdw>
                </a:effectLst>
                <a:latin typeface="Bahnschrift SemiBold Condensed" panose="020B0502040204020203" charset="0"/>
                <a:cs typeface="Bahnschrift SemiBold Condensed" panose="020B0502040204020203" charset="0"/>
                <a:sym typeface="+mn-ea"/>
              </a:rPr>
              <a:t>Multi-Modal Sentimental Analysis </a:t>
            </a:r>
            <a:endParaRPr lang="en-US" altLang="en-US" sz="4050">
              <a:solidFill>
                <a:schemeClr val="bg1"/>
              </a:solidFill>
              <a:effectLst>
                <a:outerShdw blurRad="38100" dist="19050" dir="2700000" algn="tl" rotWithShape="0">
                  <a:schemeClr val="dk1">
                    <a:alpha val="40000"/>
                  </a:schemeClr>
                </a:outerShdw>
              </a:effectLst>
              <a:latin typeface="Bahnschrift SemiBold Condensed" panose="020B0502040204020203" charset="0"/>
              <a:cs typeface="Bahnschrift SemiBold Condensed" panose="020B0502040204020203" charset="0"/>
              <a:sym typeface="+mn-ea"/>
            </a:endParaRPr>
          </a:p>
        </p:txBody>
      </p:sp>
      <p:sp>
        <p:nvSpPr>
          <p:cNvPr id="21" name="Text Box 20"/>
          <p:cNvSpPr txBox="1"/>
          <p:nvPr/>
        </p:nvSpPr>
        <p:spPr>
          <a:xfrm>
            <a:off x="535305" y="2184400"/>
            <a:ext cx="6799580" cy="1210945"/>
          </a:xfrm>
          <a:prstGeom prst="rect">
            <a:avLst/>
          </a:prstGeom>
          <a:noFill/>
        </p:spPr>
        <p:txBody>
          <a:bodyPr wrap="square" rtlCol="0" anchor="t">
            <a:noAutofit/>
          </a:bodyPr>
          <a:p>
            <a:r>
              <a:rPr lang="en-US" altLang="en-US" sz="2400">
                <a:solidFill>
                  <a:schemeClr val="bg1"/>
                </a:solidFill>
                <a:effectLst>
                  <a:outerShdw blurRad="38100" dist="19050" dir="2700000" algn="tl" rotWithShape="0">
                    <a:schemeClr val="dk1">
                      <a:alpha val="40000"/>
                    </a:schemeClr>
                  </a:outerShdw>
                </a:effectLst>
                <a:sym typeface="+mn-ea"/>
              </a:rPr>
              <a:t>Integrating Text, Audio, and Image Data for Emotion Detection</a:t>
            </a:r>
            <a:endParaRPr lang="en-US" altLang="en-US" sz="2400">
              <a:solidFill>
                <a:schemeClr val="bg1"/>
              </a:solidFill>
              <a:effectLst>
                <a:outerShdw blurRad="38100" dist="19050" dir="2700000" algn="tl" rotWithShape="0">
                  <a:schemeClr val="dk1">
                    <a:alpha val="40000"/>
                  </a:schemeClr>
                </a:outerShdw>
              </a:effectLst>
              <a:sym typeface="+mn-ea"/>
            </a:endParaRPr>
          </a:p>
        </p:txBody>
      </p:sp>
      <p:sp>
        <p:nvSpPr>
          <p:cNvPr id="22" name="Text Box 21"/>
          <p:cNvSpPr txBox="1"/>
          <p:nvPr/>
        </p:nvSpPr>
        <p:spPr>
          <a:xfrm>
            <a:off x="-76200" y="4002405"/>
            <a:ext cx="3676650" cy="1142365"/>
          </a:xfrm>
          <a:prstGeom prst="rect">
            <a:avLst/>
          </a:prstGeom>
          <a:noFill/>
        </p:spPr>
        <p:txBody>
          <a:bodyPr wrap="square" rtlCol="0" anchor="t">
            <a:noAutofit/>
          </a:bodyPr>
          <a:p>
            <a:r>
              <a:rPr lang="en-IN" altLang="en-US" sz="1500">
                <a:solidFill>
                  <a:schemeClr val="tx1"/>
                </a:solidFill>
                <a:latin typeface="+mj-lt"/>
                <a:cs typeface="+mj-lt"/>
                <a:sym typeface="+mn-ea"/>
              </a:rPr>
              <a:t>Presentated By :</a:t>
            </a:r>
            <a:br>
              <a:rPr lang="en-IN" altLang="en-US" sz="1500">
                <a:solidFill>
                  <a:schemeClr val="tx1"/>
                </a:solidFill>
                <a:latin typeface="+mj-lt"/>
                <a:cs typeface="+mj-lt"/>
                <a:sym typeface="+mn-ea"/>
              </a:rPr>
            </a:br>
            <a:r>
              <a:rPr lang="en-US" altLang="en-IN" sz="1500">
                <a:solidFill>
                  <a:schemeClr val="tx1"/>
                </a:solidFill>
                <a:latin typeface="+mj-lt"/>
                <a:cs typeface="+mj-lt"/>
                <a:sym typeface="+mn-ea"/>
              </a:rPr>
              <a:t>                    </a:t>
            </a:r>
            <a:r>
              <a:rPr lang="en-IN" altLang="en-US" sz="1500">
                <a:solidFill>
                  <a:schemeClr val="tx1"/>
                </a:solidFill>
                <a:latin typeface="+mj-lt"/>
                <a:cs typeface="+mj-lt"/>
                <a:sym typeface="+mn-ea"/>
              </a:rPr>
              <a:t>Sohan Meshram (BT22CSD013)</a:t>
            </a:r>
            <a:endParaRPr lang="en-IN" altLang="en-US" sz="1500">
              <a:solidFill>
                <a:schemeClr val="tx1"/>
              </a:solidFill>
              <a:latin typeface="+mj-lt"/>
              <a:cs typeface="+mj-lt"/>
              <a:sym typeface="+mn-ea"/>
            </a:endParaRPr>
          </a:p>
          <a:p>
            <a:r>
              <a:rPr lang="en-IN" altLang="en-US" sz="1500">
                <a:solidFill>
                  <a:schemeClr val="tx1"/>
                </a:solidFill>
                <a:latin typeface="+mj-lt"/>
                <a:cs typeface="+mj-lt"/>
                <a:sym typeface="+mn-ea"/>
              </a:rPr>
              <a:t> </a:t>
            </a:r>
            <a:r>
              <a:rPr lang="en-US" altLang="en-IN" sz="1500">
                <a:solidFill>
                  <a:schemeClr val="tx1"/>
                </a:solidFill>
                <a:latin typeface="+mj-lt"/>
                <a:cs typeface="+mj-lt"/>
                <a:sym typeface="+mn-ea"/>
              </a:rPr>
              <a:t>                   Srushti Konnuri (BT22CSD059)</a:t>
            </a:r>
            <a:endParaRPr lang="en-IN" altLang="en-US" sz="1500">
              <a:solidFill>
                <a:schemeClr val="tx1"/>
              </a:solidFill>
              <a:latin typeface="+mj-lt"/>
              <a:cs typeface="+mj-lt"/>
              <a:sym typeface="+mn-ea"/>
            </a:endParaRPr>
          </a:p>
          <a:p>
            <a:r>
              <a:rPr lang="en-IN" altLang="en-US" sz="1500">
                <a:solidFill>
                  <a:schemeClr val="tx1"/>
                </a:solidFill>
                <a:latin typeface="+mj-lt"/>
                <a:cs typeface="+mj-lt"/>
                <a:sym typeface="+mn-ea"/>
              </a:rPr>
              <a:t> </a:t>
            </a:r>
            <a:r>
              <a:rPr lang="en-US" altLang="en-IN" sz="1500">
                <a:solidFill>
                  <a:schemeClr val="tx1"/>
                </a:solidFill>
                <a:latin typeface="+mj-lt"/>
                <a:cs typeface="+mj-lt"/>
                <a:sym typeface="+mn-ea"/>
              </a:rPr>
              <a:t>                   </a:t>
            </a:r>
            <a:r>
              <a:rPr lang="en-IN" altLang="en-US" sz="1500">
                <a:latin typeface="+mj-lt"/>
                <a:cs typeface="+mj-lt"/>
                <a:sym typeface="+mn-ea"/>
              </a:rPr>
              <a:t>Aryan Chandolia (BT22csd015)</a:t>
            </a:r>
            <a:endParaRPr lang="en-IN" altLang="en-US" sz="1500">
              <a:solidFill>
                <a:schemeClr val="tx1"/>
              </a:solidFill>
              <a:latin typeface="+mj-lt"/>
              <a:cs typeface="+mj-lt"/>
              <a:sym typeface="+mn-ea"/>
            </a:endParaRPr>
          </a:p>
        </p:txBody>
      </p:sp>
      <p:sp>
        <p:nvSpPr>
          <p:cNvPr id="23" name="object 7"/>
          <p:cNvSpPr/>
          <p:nvPr/>
        </p:nvSpPr>
        <p:spPr>
          <a:xfrm>
            <a:off x="3240405" y="4229576"/>
            <a:ext cx="5903595" cy="359093"/>
          </a:xfrm>
          <a:custGeom>
            <a:avLst/>
            <a:gdLst/>
            <a:ahLst/>
            <a:cxnLst/>
            <a:rect l="l" t="t" r="r" b="b"/>
            <a:pathLst>
              <a:path w="5464175" h="304800">
                <a:moveTo>
                  <a:pt x="5463805" y="0"/>
                </a:moveTo>
                <a:lnTo>
                  <a:pt x="297547" y="0"/>
                </a:lnTo>
                <a:lnTo>
                  <a:pt x="297547" y="7010"/>
                </a:lnTo>
                <a:lnTo>
                  <a:pt x="0" y="304558"/>
                </a:lnTo>
                <a:lnTo>
                  <a:pt x="5463805" y="304558"/>
                </a:lnTo>
                <a:lnTo>
                  <a:pt x="5463805" y="0"/>
                </a:lnTo>
                <a:close/>
              </a:path>
            </a:pathLst>
          </a:custGeom>
          <a:solidFill>
            <a:srgbClr val="FF9800"/>
          </a:solidFill>
        </p:spPr>
        <p:txBody>
          <a:bodyPr wrap="square" lIns="0" tIns="0" rIns="0" bIns="0" rtlCol="0"/>
          <a:p>
            <a:r>
              <a:rPr lang="en-IN" altLang="en-US" sz="1350">
                <a:latin typeface="+mj-lt"/>
                <a:cs typeface="+mj-lt"/>
                <a:sym typeface="+mn-ea"/>
              </a:rPr>
              <a:t>                   </a:t>
            </a:r>
            <a:r>
              <a:rPr lang="en-IN" altLang="en-US">
                <a:latin typeface="+mj-lt"/>
                <a:cs typeface="+mj-lt"/>
                <a:sym typeface="+mn-ea"/>
              </a:rPr>
              <a:t>  </a:t>
            </a:r>
            <a:r>
              <a:rPr lang="en-US" altLang="en-IN">
                <a:latin typeface="+mj-lt"/>
                <a:cs typeface="+mj-lt"/>
                <a:sym typeface="+mn-ea"/>
              </a:rPr>
              <a:t>Supervised by</a:t>
            </a:r>
            <a:r>
              <a:rPr lang="en-IN" altLang="en-US">
                <a:latin typeface="+mj-lt"/>
                <a:cs typeface="+mj-lt"/>
                <a:sym typeface="+mn-ea"/>
              </a:rPr>
              <a:t>:</a:t>
            </a:r>
            <a:endParaRPr lang="en-IN" altLang="en-US">
              <a:latin typeface="+mj-lt"/>
              <a:cs typeface="+mj-lt"/>
              <a:sym typeface="+mn-ea"/>
            </a:endParaRPr>
          </a:p>
        </p:txBody>
      </p:sp>
      <p:sp>
        <p:nvSpPr>
          <p:cNvPr id="24" name="object 6"/>
          <p:cNvSpPr/>
          <p:nvPr/>
        </p:nvSpPr>
        <p:spPr>
          <a:xfrm>
            <a:off x="3240405" y="4592479"/>
            <a:ext cx="280035" cy="83820"/>
          </a:xfrm>
          <a:custGeom>
            <a:avLst/>
            <a:gdLst/>
            <a:ahLst/>
            <a:cxnLst/>
            <a:rect l="l" t="t" r="r" b="b"/>
            <a:pathLst>
              <a:path w="394335" h="131445">
                <a:moveTo>
                  <a:pt x="394200" y="0"/>
                </a:moveTo>
                <a:lnTo>
                  <a:pt x="0" y="0"/>
                </a:lnTo>
                <a:lnTo>
                  <a:pt x="266381" y="131399"/>
                </a:lnTo>
                <a:lnTo>
                  <a:pt x="394200" y="0"/>
                </a:lnTo>
                <a:close/>
              </a:path>
            </a:pathLst>
          </a:custGeom>
          <a:solidFill>
            <a:srgbClr val="D26F00"/>
          </a:solidFill>
        </p:spPr>
        <p:txBody>
          <a:bodyPr wrap="square" lIns="0" tIns="0" rIns="0" bIns="0" rtlCol="0"/>
          <a:p>
            <a:endParaRPr sz="1350"/>
          </a:p>
        </p:txBody>
      </p:sp>
      <p:sp>
        <p:nvSpPr>
          <p:cNvPr id="25" name="Text Box 24"/>
          <p:cNvSpPr txBox="1"/>
          <p:nvPr/>
        </p:nvSpPr>
        <p:spPr>
          <a:xfrm>
            <a:off x="4343241" y="4629309"/>
            <a:ext cx="3048000" cy="414020"/>
          </a:xfrm>
          <a:prstGeom prst="rect">
            <a:avLst/>
          </a:prstGeom>
          <a:noFill/>
        </p:spPr>
        <p:txBody>
          <a:bodyPr wrap="square" rtlCol="0">
            <a:spAutoFit/>
          </a:bodyPr>
          <a:p>
            <a:pPr indent="457200"/>
            <a:r>
              <a:rPr lang="en-IN" altLang="en-GB" sz="2100">
                <a:sym typeface="+mn-ea"/>
              </a:rPr>
              <a:t>Mrs. Varsha Kushwah</a:t>
            </a:r>
            <a:endParaRPr lang="en-IN" altLang="en-US" sz="2100">
              <a:latin typeface="Arial Rounded MT Bold" panose="020F0704030504030204" charset="0"/>
              <a:cs typeface="Arial Rounded MT Bold" panose="020F070403050403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diagram (2)"/>
          <p:cNvPicPr>
            <a:picLocks noChangeAspect="1"/>
          </p:cNvPicPr>
          <p:nvPr/>
        </p:nvPicPr>
        <p:blipFill>
          <a:blip r:embed="rId1"/>
          <a:stretch>
            <a:fillRect/>
          </a:stretch>
        </p:blipFill>
        <p:spPr>
          <a:xfrm>
            <a:off x="4236085" y="1276350"/>
            <a:ext cx="4907915" cy="3987165"/>
          </a:xfrm>
          <a:prstGeom prst="rect">
            <a:avLst/>
          </a:prstGeom>
        </p:spPr>
      </p:pic>
      <p:sp>
        <p:nvSpPr>
          <p:cNvPr id="2" name="Title 1"/>
          <p:cNvSpPr>
            <a:spLocks noGrp="1"/>
          </p:cNvSpPr>
          <p:nvPr>
            <p:ph type="title"/>
          </p:nvPr>
        </p:nvSpPr>
        <p:spPr>
          <a:xfrm>
            <a:off x="76291" y="523239"/>
            <a:ext cx="8516620" cy="492125"/>
          </a:xfrm>
        </p:spPr>
        <p:txBody>
          <a:bodyPr/>
          <a:p>
            <a:r>
              <a:rPr lang="en-US" altLang="en-US" sz="3200">
                <a:solidFill>
                  <a:schemeClr val="bg1"/>
                </a:solidFill>
              </a:rPr>
              <a:t>Multi-Modal Fusion Mechanism</a:t>
            </a:r>
            <a:endParaRPr lang="en-US" altLang="en-US" sz="3200">
              <a:solidFill>
                <a:schemeClr val="bg1"/>
              </a:solidFill>
            </a:endParaRPr>
          </a:p>
        </p:txBody>
      </p:sp>
      <p:sp>
        <p:nvSpPr>
          <p:cNvPr id="3" name="Text Placeholder 2"/>
          <p:cNvSpPr>
            <a:spLocks noGrp="1"/>
          </p:cNvSpPr>
          <p:nvPr>
            <p:ph type="body" idx="1"/>
          </p:nvPr>
        </p:nvSpPr>
        <p:spPr>
          <a:xfrm>
            <a:off x="76291" y="1276349"/>
            <a:ext cx="8614410" cy="4216400"/>
          </a:xfrm>
        </p:spPr>
        <p:txBody>
          <a:bodyPr/>
          <a:p>
            <a:pPr marL="342900" indent="-342900">
              <a:buFont typeface="Wingdings" panose="05000000000000000000" charset="0"/>
              <a:buChar char="v"/>
            </a:pPr>
            <a:r>
              <a:rPr lang="en-US" altLang="en-US" sz="1400" b="1">
                <a:sym typeface="+mn-ea"/>
              </a:rPr>
              <a:t>Fusion Strategy</a:t>
            </a:r>
            <a:endParaRPr lang="en-US" altLang="en-US" sz="1400" b="1"/>
          </a:p>
          <a:p>
            <a:pPr marL="800100" lvl="1" indent="-342900">
              <a:buFont typeface="Wingdings" panose="05000000000000000000" charset="0"/>
              <a:buChar char="v"/>
            </a:pPr>
            <a:r>
              <a:rPr lang="en-US" altLang="en-US" sz="1200" b="1">
                <a:sym typeface="+mn-ea"/>
              </a:rPr>
              <a:t>Priority-Majority Fusion</a:t>
            </a:r>
            <a:r>
              <a:rPr lang="en-US" altLang="en-US" sz="1200">
                <a:sym typeface="+mn-ea"/>
              </a:rPr>
              <a:t>:</a:t>
            </a:r>
            <a:endParaRPr lang="en-US" altLang="en-US" sz="1200"/>
          </a:p>
          <a:p>
            <a:pPr marL="1257300" lvl="2" indent="-342900">
              <a:buFont typeface="Wingdings" panose="05000000000000000000" charset="0"/>
              <a:buChar char="v"/>
            </a:pPr>
            <a:r>
              <a:rPr lang="en-US" altLang="en-US" sz="1200" b="1">
                <a:sym typeface="+mn-ea"/>
              </a:rPr>
              <a:t>Priority Rule:</a:t>
            </a:r>
            <a:endParaRPr lang="en-US" altLang="en-US" sz="1200"/>
          </a:p>
          <a:p>
            <a:pPr marL="1714500" lvl="3" indent="-342900">
              <a:buFont typeface="Wingdings" panose="05000000000000000000" charset="0"/>
              <a:buChar char="v"/>
            </a:pPr>
            <a:r>
              <a:rPr lang="en-US" altLang="en-US" sz="1200">
                <a:sym typeface="+mn-ea"/>
              </a:rPr>
              <a:t>Assigns higher confidence to the modality with the strongest prediction.</a:t>
            </a:r>
            <a:endParaRPr lang="en-US" altLang="en-US" sz="1200"/>
          </a:p>
          <a:p>
            <a:pPr marL="1257300" lvl="2" indent="-342900">
              <a:buFont typeface="Wingdings" panose="05000000000000000000" charset="0"/>
              <a:buChar char="v"/>
            </a:pPr>
            <a:r>
              <a:rPr lang="en-US" altLang="en-US" sz="1200" b="1">
                <a:sym typeface="+mn-ea"/>
              </a:rPr>
              <a:t>Majority Voting:</a:t>
            </a:r>
            <a:endParaRPr lang="en-US" altLang="en-US" sz="1200" b="1"/>
          </a:p>
          <a:p>
            <a:pPr marL="1714500" lvl="3" indent="-342900">
              <a:buFont typeface="Wingdings" panose="05000000000000000000" charset="0"/>
              <a:buChar char="v"/>
            </a:pPr>
            <a:r>
              <a:rPr lang="en-US" altLang="en-US" sz="1200">
                <a:sym typeface="+mn-ea"/>
              </a:rPr>
              <a:t>Combines predictions when multiple modalities agree.</a:t>
            </a:r>
            <a:endParaRPr lang="en-US" altLang="en-US" sz="1200"/>
          </a:p>
          <a:p>
            <a:pPr marL="1257300" lvl="2" indent="-342900">
              <a:buFont typeface="Wingdings" panose="05000000000000000000" charset="0"/>
              <a:buChar char="v"/>
            </a:pPr>
            <a:r>
              <a:rPr lang="en-US" altLang="en-US" sz="1200" b="1">
                <a:sym typeface="+mn-ea"/>
              </a:rPr>
              <a:t>Conflict Resolution:</a:t>
            </a:r>
            <a:endParaRPr lang="en-US" altLang="en-US" sz="1200" b="1"/>
          </a:p>
          <a:p>
            <a:pPr marL="1714500" lvl="3" indent="-342900">
              <a:buFont typeface="Wingdings" panose="05000000000000000000" charset="0"/>
              <a:buChar char="v"/>
            </a:pPr>
            <a:r>
              <a:rPr lang="en-US" altLang="en-US" sz="1200">
                <a:sym typeface="+mn-ea"/>
              </a:rPr>
              <a:t>Uses weighted averages of probabilities when modalities disagree.</a:t>
            </a:r>
            <a:endParaRPr lang="en-US" altLang="en-US" sz="1200"/>
          </a:p>
          <a:p>
            <a:pPr marL="342900" indent="-342900">
              <a:buFont typeface="Wingdings" panose="05000000000000000000" charset="0"/>
              <a:buChar char="v"/>
            </a:pPr>
            <a:r>
              <a:rPr lang="en-US" altLang="en-US" sz="1400" b="1">
                <a:sym typeface="+mn-ea"/>
              </a:rPr>
              <a:t>Implementation</a:t>
            </a:r>
            <a:endParaRPr lang="en-US" altLang="en-US" sz="1400"/>
          </a:p>
          <a:p>
            <a:pPr marL="800100" lvl="1" indent="-342900">
              <a:buFont typeface="Wingdings" panose="05000000000000000000" charset="0"/>
              <a:buChar char="v"/>
            </a:pPr>
            <a:r>
              <a:rPr lang="en-US" altLang="en-US" sz="1200" b="1">
                <a:sym typeface="+mn-ea"/>
              </a:rPr>
              <a:t>Inputs</a:t>
            </a:r>
            <a:r>
              <a:rPr lang="en-US" altLang="en-US" sz="1200">
                <a:sym typeface="+mn-ea"/>
              </a:rPr>
              <a:t>:</a:t>
            </a:r>
            <a:endParaRPr lang="en-US" altLang="en-US" sz="1200"/>
          </a:p>
          <a:p>
            <a:pPr marL="1257300" lvl="2" indent="-342900">
              <a:buFont typeface="Wingdings" panose="05000000000000000000" charset="0"/>
              <a:buChar char="v"/>
            </a:pPr>
            <a:r>
              <a:rPr lang="en-US" altLang="en-US" sz="1200">
                <a:sym typeface="+mn-ea"/>
              </a:rPr>
              <a:t>Predictions from text, audio, and image models.</a:t>
            </a:r>
            <a:endParaRPr lang="en-US" altLang="en-US" sz="1200"/>
          </a:p>
          <a:p>
            <a:pPr marL="800100" lvl="1" indent="-342900">
              <a:buFont typeface="Wingdings" panose="05000000000000000000" charset="0"/>
              <a:buChar char="v"/>
            </a:pPr>
            <a:r>
              <a:rPr lang="en-US" altLang="en-US" sz="1200" b="1">
                <a:sym typeface="+mn-ea"/>
              </a:rPr>
              <a:t>Processing</a:t>
            </a:r>
            <a:r>
              <a:rPr lang="en-US" altLang="en-US" sz="1200">
                <a:sym typeface="+mn-ea"/>
              </a:rPr>
              <a:t>:</a:t>
            </a:r>
            <a:endParaRPr lang="en-US" altLang="en-US" sz="1200"/>
          </a:p>
          <a:p>
            <a:pPr marL="1257300" lvl="2" indent="-342900">
              <a:buFont typeface="Wingdings" panose="05000000000000000000" charset="0"/>
              <a:buChar char="v"/>
            </a:pPr>
            <a:r>
              <a:rPr lang="en-US" altLang="en-US" sz="1200">
                <a:sym typeface="+mn-ea"/>
              </a:rPr>
              <a:t>Probabilities from each modality are normalized and fused.</a:t>
            </a:r>
            <a:endParaRPr lang="en-US" altLang="en-US" sz="1200"/>
          </a:p>
          <a:p>
            <a:pPr marL="800100" lvl="1" indent="-342900">
              <a:buFont typeface="Wingdings" panose="05000000000000000000" charset="0"/>
              <a:buChar char="v"/>
            </a:pPr>
            <a:r>
              <a:rPr lang="en-US" altLang="en-US" sz="1200" b="1">
                <a:sym typeface="+mn-ea"/>
              </a:rPr>
              <a:t>Output</a:t>
            </a:r>
            <a:r>
              <a:rPr lang="en-US" altLang="en-US" sz="1200">
                <a:sym typeface="+mn-ea"/>
              </a:rPr>
              <a:t>:</a:t>
            </a:r>
            <a:endParaRPr lang="en-US" altLang="en-US" sz="1200"/>
          </a:p>
          <a:p>
            <a:pPr marL="1257300" lvl="2" indent="-342900">
              <a:buFont typeface="Wingdings" panose="05000000000000000000" charset="0"/>
              <a:buChar char="v"/>
            </a:pPr>
            <a:r>
              <a:rPr lang="en-US" altLang="en-US" sz="1200">
                <a:sym typeface="+mn-ea"/>
              </a:rPr>
              <a:t>Final sentiment classification.</a:t>
            </a:r>
            <a:endParaRPr lang="en-US" altLang="en-US" sz="1200"/>
          </a:p>
          <a:p>
            <a:pPr marL="342900" indent="-342900">
              <a:buFont typeface="Wingdings" panose="05000000000000000000" charset="0"/>
              <a:buChar char="v"/>
            </a:pPr>
            <a:r>
              <a:rPr lang="en-US" altLang="en-US" sz="1400" b="1">
                <a:sym typeface="+mn-ea"/>
              </a:rPr>
              <a:t>Performance</a:t>
            </a:r>
            <a:endParaRPr lang="en-US" altLang="en-US" sz="1400"/>
          </a:p>
          <a:p>
            <a:pPr marL="800100" lvl="1" indent="-342900">
              <a:buFont typeface="Wingdings" panose="05000000000000000000" charset="0"/>
              <a:buChar char="v"/>
            </a:pPr>
            <a:r>
              <a:rPr lang="en-US" altLang="en-US" sz="1200" b="1">
                <a:sym typeface="+mn-ea"/>
              </a:rPr>
              <a:t>Combined Accuracy</a:t>
            </a:r>
            <a:r>
              <a:rPr lang="en-US" altLang="en-US" sz="1200">
                <a:sym typeface="+mn-ea"/>
              </a:rPr>
              <a:t>: 75%.</a:t>
            </a:r>
            <a:endParaRPr lang="en-US" altLang="en-US" sz="1200"/>
          </a:p>
          <a:p>
            <a:pPr marL="800100" lvl="1" indent="-342900">
              <a:buFont typeface="Wingdings" panose="05000000000000000000" charset="0"/>
              <a:buChar char="v"/>
            </a:pPr>
            <a:r>
              <a:rPr lang="en-US" altLang="en-US" sz="1200" b="1">
                <a:sym typeface="+mn-ea"/>
              </a:rPr>
              <a:t>Strengths</a:t>
            </a:r>
            <a:r>
              <a:rPr lang="en-US" altLang="en-US" sz="1200">
                <a:sym typeface="+mn-ea"/>
              </a:rPr>
              <a:t>:</a:t>
            </a:r>
            <a:endParaRPr lang="en-US" altLang="en-US" sz="1200"/>
          </a:p>
          <a:p>
            <a:pPr marL="1257300" lvl="2" indent="-342900">
              <a:buFont typeface="Wingdings" panose="05000000000000000000" charset="0"/>
              <a:buChar char="v"/>
            </a:pPr>
            <a:r>
              <a:rPr lang="en-US" altLang="en-US" sz="1200">
                <a:sym typeface="+mn-ea"/>
              </a:rPr>
              <a:t>Resolves ambiguities across modalities.</a:t>
            </a:r>
            <a:endParaRPr lang="en-US" altLang="en-US" sz="1200"/>
          </a:p>
          <a:p>
            <a:pPr marL="1257300" lvl="2" indent="-342900">
              <a:buFont typeface="Wingdings" panose="05000000000000000000" charset="0"/>
              <a:buChar char="v"/>
            </a:pPr>
            <a:r>
              <a:rPr lang="en-US" altLang="en-US" sz="1200">
                <a:sym typeface="+mn-ea"/>
              </a:rPr>
              <a:t>Handles missing or noisy data effectively.</a:t>
            </a:r>
            <a:endParaRPr lang="en-US" altLang="en-US" sz="1200"/>
          </a:p>
          <a:p>
            <a:pPr marL="342900" indent="-342900">
              <a:buFont typeface="Wingdings" panose="05000000000000000000" charset="0"/>
              <a:buChar char="v"/>
            </a:pPr>
            <a:endParaRPr lang="en-US" altLang="en-US" sz="1400"/>
          </a:p>
          <a:p>
            <a:pPr marL="342900" indent="-342900">
              <a:buFont typeface="Wingdings" panose="05000000000000000000" charset="0"/>
              <a:buChar char="v"/>
            </a:pPr>
            <a:endParaRPr lang="en-US" altLang="en-US" sz="1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76291" y="438149"/>
            <a:ext cx="8516620" cy="553720"/>
          </a:xfrm>
        </p:spPr>
        <p:txBody>
          <a:bodyPr/>
          <a:p>
            <a:r>
              <a:rPr lang="en-US" altLang="en-US" sz="3600">
                <a:solidFill>
                  <a:schemeClr val="bg1"/>
                </a:solidFill>
              </a:rPr>
              <a:t>Demonstration of the Model</a:t>
            </a:r>
            <a:endParaRPr lang="en-US" altLang="en-US" sz="3600">
              <a:solidFill>
                <a:schemeClr val="bg1"/>
              </a:solidFill>
            </a:endParaRPr>
          </a:p>
        </p:txBody>
      </p:sp>
      <p:pic>
        <p:nvPicPr>
          <p:cNvPr id="4" name="Anger Stock Footage - Anger Free Stock Videos - Anger No Copyright Videos">
            <a:hlinkClick r:id="" action="ppaction://media"/>
          </p:cNvPr>
          <p:cNvPicPr/>
          <p:nvPr>
            <a:videoFile r:link="rId1"/>
            <p:extLst>
              <p:ext uri="{DAA4B4D4-6D71-4841-9C94-3DE7FCFB9230}">
                <p14:media xmlns:p14="http://schemas.microsoft.com/office/powerpoint/2010/main" r:embed="rId2">
                  <p14:trim end="292624.000000"/>
                </p14:media>
              </p:ext>
            </p:extLst>
          </p:nvPr>
        </p:nvPicPr>
        <p:blipFill>
          <a:blip r:embed="rId3"/>
          <a:stretch>
            <a:fillRect/>
          </a:stretch>
        </p:blipFill>
        <p:spPr>
          <a:xfrm>
            <a:off x="76200" y="1352550"/>
            <a:ext cx="2470785" cy="1466850"/>
          </a:xfrm>
          <a:prstGeom prst="rect">
            <a:avLst/>
          </a:prstGeom>
        </p:spPr>
      </p:pic>
      <p:pic>
        <p:nvPicPr>
          <p:cNvPr id="5" name="Picture 4"/>
          <p:cNvPicPr>
            <a:picLocks noChangeAspect="1"/>
          </p:cNvPicPr>
          <p:nvPr/>
        </p:nvPicPr>
        <p:blipFill>
          <a:blip r:embed="rId4"/>
          <a:stretch>
            <a:fillRect/>
          </a:stretch>
        </p:blipFill>
        <p:spPr>
          <a:xfrm>
            <a:off x="0" y="3105150"/>
            <a:ext cx="3279775" cy="1699260"/>
          </a:xfrm>
          <a:prstGeom prst="rect">
            <a:avLst/>
          </a:prstGeom>
        </p:spPr>
      </p:pic>
      <p:pic>
        <p:nvPicPr>
          <p:cNvPr id="7" name="I am problem - sad  English status">
            <a:hlinkClick r:id="" action="ppaction://media"/>
          </p:cNvPr>
          <p:cNvPicPr/>
          <p:nvPr>
            <a:videoFile r:link="rId5"/>
            <p:extLst>
              <p:ext uri="{DAA4B4D4-6D71-4841-9C94-3DE7FCFB9230}">
                <p14:media xmlns:p14="http://schemas.microsoft.com/office/powerpoint/2010/main" r:embed="rId6"/>
              </p:ext>
            </p:extLst>
          </p:nvPr>
        </p:nvPicPr>
        <p:blipFill>
          <a:blip r:embed="rId7"/>
          <a:stretch>
            <a:fillRect/>
          </a:stretch>
        </p:blipFill>
        <p:spPr>
          <a:xfrm>
            <a:off x="3581400" y="1352550"/>
            <a:ext cx="2292985" cy="1621155"/>
          </a:xfrm>
          <a:prstGeom prst="rect">
            <a:avLst/>
          </a:prstGeom>
        </p:spPr>
      </p:pic>
      <p:pic>
        <p:nvPicPr>
          <p:cNvPr id="8" name="Picture 7"/>
          <p:cNvPicPr>
            <a:picLocks noChangeAspect="1"/>
          </p:cNvPicPr>
          <p:nvPr/>
        </p:nvPicPr>
        <p:blipFill>
          <a:blip r:embed="rId8"/>
          <a:stretch>
            <a:fillRect/>
          </a:stretch>
        </p:blipFill>
        <p:spPr>
          <a:xfrm>
            <a:off x="3352800" y="3181350"/>
            <a:ext cx="3101340" cy="1691640"/>
          </a:xfrm>
          <a:prstGeom prst="rect">
            <a:avLst/>
          </a:prstGeom>
        </p:spPr>
      </p:pic>
      <p:pic>
        <p:nvPicPr>
          <p:cNvPr id="9" name="videoplayback (2)">
            <a:hlinkClick r:id="" action="ppaction://media"/>
          </p:cNvPr>
          <p:cNvPicPr/>
          <p:nvPr>
            <a:videoFile r:link="rId9"/>
            <p:extLst>
              <p:ext uri="{DAA4B4D4-6D71-4841-9C94-3DE7FCFB9230}">
                <p14:media xmlns:p14="http://schemas.microsoft.com/office/powerpoint/2010/main" r:embed="rId10"/>
              </p:ext>
            </p:extLst>
          </p:nvPr>
        </p:nvPicPr>
        <p:blipFill>
          <a:blip r:embed="rId11"/>
          <a:stretch>
            <a:fillRect/>
          </a:stretch>
        </p:blipFill>
        <p:spPr>
          <a:xfrm>
            <a:off x="7239000" y="590550"/>
            <a:ext cx="1336040" cy="2440305"/>
          </a:xfrm>
          <a:prstGeom prst="rect">
            <a:avLst/>
          </a:prstGeom>
        </p:spPr>
      </p:pic>
      <p:pic>
        <p:nvPicPr>
          <p:cNvPr id="10" name="Picture 9"/>
          <p:cNvPicPr>
            <a:picLocks noChangeAspect="1"/>
          </p:cNvPicPr>
          <p:nvPr/>
        </p:nvPicPr>
        <p:blipFill>
          <a:blip r:embed="rId12"/>
          <a:stretch>
            <a:fillRect/>
          </a:stretch>
        </p:blipFill>
        <p:spPr>
          <a:xfrm>
            <a:off x="6681470" y="3181350"/>
            <a:ext cx="2386330" cy="1887855"/>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4"/>
                </p:tgtEl>
              </p:cMediaNode>
            </p:video>
            <p:video fullScrn="0">
              <p:cMediaNode>
                <p:cTn id="3" fill="hold" display="1">
                  <p:stCondLst>
                    <p:cond delay="indefinite"/>
                  </p:stCondLst>
                </p:cTn>
                <p:tgtEl>
                  <p:spTgt spid="7"/>
                </p:tgtEl>
              </p:cMediaNode>
            </p:video>
            <p:video fullScrn="0">
              <p:cMediaNode>
                <p:cTn id="4" fill="hold" display="1">
                  <p:stCondLst>
                    <p:cond delay="indefinite"/>
                  </p:stCondLst>
                </p:cTn>
                <p:tgtEl>
                  <p:spTgt spid="9"/>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76109" y="438149"/>
            <a:ext cx="8516620" cy="553720"/>
          </a:xfrm>
        </p:spPr>
        <p:txBody>
          <a:bodyPr/>
          <a:p>
            <a:r>
              <a:rPr lang="en-US" altLang="en-US" sz="3600">
                <a:solidFill>
                  <a:schemeClr val="bg1"/>
                </a:solidFill>
              </a:rPr>
              <a:t> Current drawbacks &amp; </a:t>
            </a:r>
            <a:r>
              <a:rPr lang="en-US" altLang="en-US" sz="3600">
                <a:solidFill>
                  <a:schemeClr val="bg1"/>
                </a:solidFill>
                <a:sym typeface="+mn-ea"/>
              </a:rPr>
              <a:t>Future Work </a:t>
            </a:r>
            <a:endParaRPr lang="en-US" altLang="en-US" sz="3600">
              <a:solidFill>
                <a:schemeClr val="bg1"/>
              </a:solidFill>
              <a:sym typeface="+mn-ea"/>
            </a:endParaRPr>
          </a:p>
        </p:txBody>
      </p:sp>
      <p:pic>
        <p:nvPicPr>
          <p:cNvPr id="4" name="The Easiest Monologue in the World! All Emotions in 1 Minute!">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152400" y="1351915"/>
            <a:ext cx="3048000" cy="1905635"/>
          </a:xfrm>
          <a:prstGeom prst="rect">
            <a:avLst/>
          </a:prstGeom>
        </p:spPr>
      </p:pic>
      <p:pic>
        <p:nvPicPr>
          <p:cNvPr id="5" name="Picture 4"/>
          <p:cNvPicPr>
            <a:picLocks noChangeAspect="1"/>
          </p:cNvPicPr>
          <p:nvPr/>
        </p:nvPicPr>
        <p:blipFill>
          <a:blip r:embed="rId4"/>
          <a:stretch>
            <a:fillRect/>
          </a:stretch>
        </p:blipFill>
        <p:spPr>
          <a:xfrm>
            <a:off x="3276600" y="1504950"/>
            <a:ext cx="5753735" cy="1752600"/>
          </a:xfrm>
          <a:prstGeom prst="rect">
            <a:avLst/>
          </a:prstGeom>
        </p:spPr>
      </p:pic>
      <p:pic>
        <p:nvPicPr>
          <p:cNvPr id="6" name="videoplayback">
            <a:hlinkClick r:id="" action="ppaction://media"/>
          </p:cNvPr>
          <p:cNvPicPr/>
          <p:nvPr>
            <a:videoFile r:link="rId5"/>
            <p:extLst>
              <p:ext uri="{DAA4B4D4-6D71-4841-9C94-3DE7FCFB9230}">
                <p14:media xmlns:p14="http://schemas.microsoft.com/office/powerpoint/2010/main" r:embed="rId6"/>
              </p:ext>
            </p:extLst>
          </p:nvPr>
        </p:nvPicPr>
        <p:blipFill>
          <a:blip r:embed="rId7"/>
          <a:stretch>
            <a:fillRect/>
          </a:stretch>
        </p:blipFill>
        <p:spPr>
          <a:xfrm>
            <a:off x="152400" y="3409950"/>
            <a:ext cx="2852420" cy="1691005"/>
          </a:xfrm>
          <a:prstGeom prst="rect">
            <a:avLst/>
          </a:prstGeom>
        </p:spPr>
      </p:pic>
      <p:pic>
        <p:nvPicPr>
          <p:cNvPr id="7" name="Picture 6"/>
          <p:cNvPicPr>
            <a:picLocks noChangeAspect="1"/>
          </p:cNvPicPr>
          <p:nvPr/>
        </p:nvPicPr>
        <p:blipFill>
          <a:blip r:embed="rId8"/>
          <a:stretch>
            <a:fillRect/>
          </a:stretch>
        </p:blipFill>
        <p:spPr>
          <a:xfrm>
            <a:off x="3276600" y="3409950"/>
            <a:ext cx="3863340" cy="147066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4"/>
                </p:tgtEl>
              </p:cMediaNode>
            </p:video>
            <p:video fullScrn="0">
              <p:cMediaNode>
                <p:cTn id="3" fill="hold" display="1">
                  <p:stCondLst>
                    <p:cond delay="indefinite"/>
                  </p:stCondLst>
                </p:cTn>
                <p:tgtEl>
                  <p:spTgt spid="6"/>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76291" y="438149"/>
            <a:ext cx="8516620" cy="553720"/>
          </a:xfrm>
        </p:spPr>
        <p:txBody>
          <a:bodyPr/>
          <a:p>
            <a:r>
              <a:rPr lang="en-US" altLang="en-US" sz="3600" u="sng"/>
              <a:t>Results and Discussion</a:t>
            </a:r>
            <a:endParaRPr lang="en-US" altLang="en-US" sz="3600" u="sng"/>
          </a:p>
        </p:txBody>
      </p:sp>
      <p:sp>
        <p:nvSpPr>
          <p:cNvPr id="3" name="Text Placeholder 2"/>
          <p:cNvSpPr>
            <a:spLocks noGrp="1"/>
          </p:cNvSpPr>
          <p:nvPr>
            <p:ph type="body" idx="1"/>
          </p:nvPr>
        </p:nvSpPr>
        <p:spPr>
          <a:xfrm>
            <a:off x="191861" y="1733549"/>
            <a:ext cx="8614410" cy="2769870"/>
          </a:xfrm>
        </p:spPr>
        <p:txBody>
          <a:bodyPr/>
          <a:p>
            <a:r>
              <a:rPr lang="en-US" altLang="en-US" b="1"/>
              <a:t>Model Performance</a:t>
            </a:r>
            <a:endParaRPr lang="en-US" altLang="en-US" b="1"/>
          </a:p>
          <a:p>
            <a:pPr indent="457200"/>
            <a:r>
              <a:rPr lang="en-US" altLang="en-US"/>
              <a:t>Audio: 88%</a:t>
            </a:r>
            <a:endParaRPr lang="en-US" altLang="en-US"/>
          </a:p>
          <a:p>
            <a:pPr indent="457200"/>
            <a:r>
              <a:rPr lang="en-US" altLang="en-US"/>
              <a:t> Text: 64%</a:t>
            </a:r>
            <a:endParaRPr lang="en-US" altLang="en-US"/>
          </a:p>
          <a:p>
            <a:pPr indent="457200"/>
            <a:r>
              <a:rPr lang="en-US" altLang="en-US"/>
              <a:t> Image: 85% </a:t>
            </a:r>
            <a:endParaRPr lang="en-US" altLang="en-US"/>
          </a:p>
          <a:p>
            <a:pPr indent="457200"/>
            <a:r>
              <a:rPr lang="en-US" altLang="en-US"/>
              <a:t>Fusion: 75%</a:t>
            </a:r>
            <a:endParaRPr lang="en-US" altLang="en-US"/>
          </a:p>
          <a:p>
            <a:r>
              <a:rPr lang="en-US" altLang="en-US" b="1"/>
              <a:t>Key Findings</a:t>
            </a:r>
            <a:endParaRPr lang="en-US" altLang="en-US"/>
          </a:p>
          <a:p>
            <a:pPr indent="457200"/>
            <a:r>
              <a:rPr lang="en-US" altLang="en-US"/>
              <a:t>Audio contributes the most.</a:t>
            </a:r>
            <a:endParaRPr lang="en-US" altLang="en-US"/>
          </a:p>
          <a:p>
            <a:pPr indent="457200"/>
            <a:r>
              <a:rPr lang="en-US" altLang="en-US"/>
              <a:t>Image enhances contextual understanding.</a:t>
            </a:r>
            <a:endParaRPr lang="en-US" altLang="en-US"/>
          </a:p>
          <a:p>
            <a:pPr indent="457200"/>
            <a:r>
              <a:rPr lang="en-US" altLang="en-US"/>
              <a:t>Fusion resolves conflicts effectively.</a:t>
            </a:r>
            <a:endParaRPr lang="en-US" altLang="en-US"/>
          </a:p>
        </p:txBody>
      </p:sp>
      <p:pic>
        <p:nvPicPr>
          <p:cNvPr id="30" name="Picture 30" descr="WhatsApp Image 2024-12-05 at 00.30.43"/>
          <p:cNvPicPr>
            <a:picLocks noChangeAspect="1"/>
          </p:cNvPicPr>
          <p:nvPr/>
        </p:nvPicPr>
        <p:blipFill>
          <a:blip r:embed="rId1"/>
          <a:stretch>
            <a:fillRect/>
          </a:stretch>
        </p:blipFill>
        <p:spPr>
          <a:xfrm>
            <a:off x="5257800" y="1352550"/>
            <a:ext cx="3740785" cy="311277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Placeholder 2"/>
          <p:cNvSpPr>
            <a:spLocks noGrp="1"/>
          </p:cNvSpPr>
          <p:nvPr>
            <p:ph type="body" idx="1"/>
          </p:nvPr>
        </p:nvSpPr>
        <p:spPr>
          <a:xfrm>
            <a:off x="152491" y="1352549"/>
            <a:ext cx="8614410" cy="2907030"/>
          </a:xfrm>
        </p:spPr>
        <p:txBody>
          <a:bodyPr/>
          <a:p>
            <a:pPr marL="285750" indent="-285750">
              <a:buFont typeface="Wingdings" panose="05000000000000000000" charset="0"/>
              <a:buChar char="v"/>
            </a:pPr>
            <a:r>
              <a:rPr lang="en-US" altLang="en-US" sz="1400" b="1"/>
              <a:t>Long Text Handling:</a:t>
            </a:r>
            <a:endParaRPr lang="en-US" altLang="en-US" sz="1400" b="1"/>
          </a:p>
          <a:p>
            <a:pPr marL="742950" lvl="1" indent="-285750">
              <a:buFont typeface="Wingdings" panose="05000000000000000000" charset="0"/>
              <a:buChar char="v"/>
            </a:pPr>
            <a:r>
              <a:rPr lang="en-US" altLang="en-US" sz="1260"/>
              <a:t>Implement Transformer models (e.g., BERT) for better handling of long sequences.</a:t>
            </a:r>
            <a:endParaRPr lang="en-US" altLang="en-US" sz="1260"/>
          </a:p>
          <a:p>
            <a:pPr marL="285750" indent="-285750">
              <a:buFont typeface="Wingdings" panose="05000000000000000000" charset="0"/>
              <a:buChar char="v"/>
            </a:pPr>
            <a:endParaRPr lang="en-US" altLang="en-US" sz="1400"/>
          </a:p>
          <a:p>
            <a:pPr marL="285750" indent="-285750">
              <a:buFont typeface="Wingdings" panose="05000000000000000000" charset="0"/>
              <a:buChar char="v"/>
            </a:pPr>
            <a:r>
              <a:rPr lang="en-US" altLang="en-US" sz="1400" b="1"/>
              <a:t>Speed &amp; Accuracy in Text Model:</a:t>
            </a:r>
            <a:endParaRPr lang="en-US" altLang="en-US" sz="1400"/>
          </a:p>
          <a:p>
            <a:pPr marL="742950" lvl="1" indent="-285750">
              <a:buFont typeface="Wingdings" panose="05000000000000000000" charset="0"/>
              <a:buChar char="v"/>
            </a:pPr>
            <a:r>
              <a:rPr lang="en-US" altLang="en-US" sz="1260"/>
              <a:t>Optimize text model for faster predictions and improved efficiency (e.g., DistilBERT).</a:t>
            </a:r>
            <a:endParaRPr lang="en-US" altLang="en-US" sz="1260"/>
          </a:p>
          <a:p>
            <a:pPr marL="285750" indent="-285750">
              <a:buFont typeface="Wingdings" panose="05000000000000000000" charset="0"/>
              <a:buChar char="v"/>
            </a:pPr>
            <a:endParaRPr lang="en-US" altLang="en-US" sz="1400"/>
          </a:p>
          <a:p>
            <a:pPr marL="285750" indent="-285750">
              <a:buFont typeface="Wingdings" panose="05000000000000000000" charset="0"/>
              <a:buChar char="v"/>
            </a:pPr>
            <a:r>
              <a:rPr lang="en-US" altLang="en-US" sz="1400" b="1"/>
              <a:t>Fusion with Noisy Data:</a:t>
            </a:r>
            <a:endParaRPr lang="en-US" altLang="en-US" sz="1400" b="1"/>
          </a:p>
          <a:p>
            <a:pPr marL="742950" lvl="1" indent="-285750">
              <a:buFont typeface="Wingdings" panose="05000000000000000000" charset="0"/>
              <a:buChar char="v"/>
            </a:pPr>
            <a:r>
              <a:rPr lang="en-US" altLang="en-US" sz="1260"/>
              <a:t>Enhance resilience to noisy or incomplete data for more accurate sentiment predictions.</a:t>
            </a:r>
            <a:endParaRPr lang="en-US" altLang="en-US" sz="1260"/>
          </a:p>
          <a:p>
            <a:pPr marL="285750" indent="-285750">
              <a:buFont typeface="Wingdings" panose="05000000000000000000" charset="0"/>
              <a:buChar char="v"/>
            </a:pPr>
            <a:endParaRPr lang="en-US" altLang="en-US" sz="1400"/>
          </a:p>
          <a:p>
            <a:pPr marL="285750" indent="-285750">
              <a:buFont typeface="Wingdings" panose="05000000000000000000" charset="0"/>
              <a:buChar char="v"/>
            </a:pPr>
            <a:r>
              <a:rPr lang="en-US" altLang="en-US" sz="1400" b="1"/>
              <a:t>Real-Time Performance:</a:t>
            </a:r>
            <a:endParaRPr lang="en-US" altLang="en-US" sz="1400" b="1"/>
          </a:p>
          <a:p>
            <a:pPr marL="742950" lvl="1" indent="-285750">
              <a:buFont typeface="Wingdings" panose="05000000000000000000" charset="0"/>
              <a:buChar char="v"/>
            </a:pPr>
            <a:r>
              <a:rPr lang="en-US" altLang="en-US" sz="1260"/>
              <a:t>Optimize for real-time applications with techniques like model pruning and quantization.</a:t>
            </a:r>
            <a:endParaRPr lang="en-US" altLang="en-US" sz="1260"/>
          </a:p>
          <a:p>
            <a:pPr marL="285750" indent="-285750">
              <a:buFont typeface="Wingdings" panose="05000000000000000000" charset="0"/>
              <a:buChar char="v"/>
            </a:pPr>
            <a:endParaRPr lang="en-US" altLang="en-US" sz="1400"/>
          </a:p>
          <a:p>
            <a:pPr marL="285750" indent="-285750">
              <a:buFont typeface="Wingdings" panose="05000000000000000000" charset="0"/>
              <a:buChar char="v"/>
            </a:pPr>
            <a:r>
              <a:rPr lang="en-US" altLang="en-US" sz="1400" b="1"/>
              <a:t>Domain-Specific Adaptation:</a:t>
            </a:r>
            <a:endParaRPr lang="en-US" altLang="en-US" sz="1400" b="1"/>
          </a:p>
          <a:p>
            <a:pPr marL="742950" lvl="1" indent="-285750">
              <a:buFont typeface="Wingdings" panose="05000000000000000000" charset="0"/>
              <a:buChar char="v"/>
            </a:pPr>
            <a:r>
              <a:rPr lang="en-US" altLang="en-US" sz="1260"/>
              <a:t>Fine-tune models for different domains (e.g., healthcare, social media) for better performance.</a:t>
            </a:r>
            <a:endParaRPr lang="en-US" altLang="en-US" sz="126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5143500"/>
            <a:chOff x="0" y="0"/>
            <a:chExt cx="9144000" cy="5143500"/>
          </a:xfrm>
        </p:grpSpPr>
        <p:sp>
          <p:nvSpPr>
            <p:cNvPr id="3" name="object 3"/>
            <p:cNvSpPr/>
            <p:nvPr/>
          </p:nvSpPr>
          <p:spPr>
            <a:xfrm>
              <a:off x="7544482" y="657773"/>
              <a:ext cx="1299845" cy="433070"/>
            </a:xfrm>
            <a:custGeom>
              <a:avLst/>
              <a:gdLst/>
              <a:ahLst/>
              <a:cxnLst/>
              <a:rect l="l" t="t" r="r" b="b"/>
              <a:pathLst>
                <a:path w="1299845" h="433069">
                  <a:moveTo>
                    <a:pt x="421295" y="0"/>
                  </a:moveTo>
                  <a:lnTo>
                    <a:pt x="0" y="432899"/>
                  </a:lnTo>
                  <a:lnTo>
                    <a:pt x="1299298" y="432899"/>
                  </a:lnTo>
                  <a:lnTo>
                    <a:pt x="421295" y="0"/>
                  </a:lnTo>
                  <a:close/>
                </a:path>
              </a:pathLst>
            </a:custGeom>
            <a:solidFill>
              <a:srgbClr val="263248"/>
            </a:solidFill>
          </p:spPr>
          <p:txBody>
            <a:bodyPr wrap="square" lIns="0" tIns="0" rIns="0" bIns="0" rtlCol="0"/>
            <a:lstStyle/>
            <a:p/>
          </p:txBody>
        </p:sp>
        <p:sp>
          <p:nvSpPr>
            <p:cNvPr id="4" name="object 4"/>
            <p:cNvSpPr/>
            <p:nvPr/>
          </p:nvSpPr>
          <p:spPr>
            <a:xfrm>
              <a:off x="0" y="0"/>
              <a:ext cx="8654415" cy="5143500"/>
            </a:xfrm>
            <a:custGeom>
              <a:avLst/>
              <a:gdLst/>
              <a:ahLst/>
              <a:cxnLst/>
              <a:rect l="l" t="t" r="r" b="b"/>
              <a:pathLst>
                <a:path w="8654415" h="5143500">
                  <a:moveTo>
                    <a:pt x="8654300" y="0"/>
                  </a:moveTo>
                  <a:lnTo>
                    <a:pt x="0" y="0"/>
                  </a:lnTo>
                  <a:lnTo>
                    <a:pt x="0" y="5143499"/>
                  </a:lnTo>
                  <a:lnTo>
                    <a:pt x="3524999" y="5143499"/>
                  </a:lnTo>
                  <a:lnTo>
                    <a:pt x="3524999" y="5129300"/>
                  </a:lnTo>
                  <a:lnTo>
                    <a:pt x="8654300" y="0"/>
                  </a:lnTo>
                  <a:close/>
                </a:path>
              </a:pathLst>
            </a:custGeom>
            <a:solidFill>
              <a:srgbClr val="C7D3E6"/>
            </a:solidFill>
          </p:spPr>
          <p:txBody>
            <a:bodyPr wrap="square" lIns="0" tIns="0" rIns="0" bIns="0" rtlCol="0"/>
            <a:lstStyle/>
            <a:p/>
          </p:txBody>
        </p:sp>
        <p:sp>
          <p:nvSpPr>
            <p:cNvPr id="5" name="object 5"/>
            <p:cNvSpPr/>
            <p:nvPr/>
          </p:nvSpPr>
          <p:spPr>
            <a:xfrm>
              <a:off x="0" y="1090763"/>
              <a:ext cx="8848090" cy="2962275"/>
            </a:xfrm>
            <a:custGeom>
              <a:avLst/>
              <a:gdLst/>
              <a:ahLst/>
              <a:cxnLst/>
              <a:rect l="l" t="t" r="r" b="b"/>
              <a:pathLst>
                <a:path w="8848090" h="2962275">
                  <a:moveTo>
                    <a:pt x="8847493" y="63"/>
                  </a:moveTo>
                  <a:lnTo>
                    <a:pt x="0" y="0"/>
                  </a:lnTo>
                  <a:lnTo>
                    <a:pt x="0" y="2961919"/>
                  </a:lnTo>
                  <a:lnTo>
                    <a:pt x="5888951" y="2961919"/>
                  </a:lnTo>
                  <a:lnTo>
                    <a:pt x="5888951" y="2958617"/>
                  </a:lnTo>
                  <a:lnTo>
                    <a:pt x="8847493" y="63"/>
                  </a:lnTo>
                  <a:close/>
                </a:path>
              </a:pathLst>
            </a:custGeom>
            <a:solidFill>
              <a:srgbClr val="3F5378"/>
            </a:solidFill>
          </p:spPr>
          <p:txBody>
            <a:bodyPr wrap="square" lIns="0" tIns="0" rIns="0" bIns="0" rtlCol="0"/>
            <a:lstStyle/>
            <a:p/>
          </p:txBody>
        </p:sp>
        <p:sp>
          <p:nvSpPr>
            <p:cNvPr id="6" name="object 6"/>
            <p:cNvSpPr/>
            <p:nvPr/>
          </p:nvSpPr>
          <p:spPr>
            <a:xfrm>
              <a:off x="3677234" y="4579944"/>
              <a:ext cx="394335" cy="131445"/>
            </a:xfrm>
            <a:custGeom>
              <a:avLst/>
              <a:gdLst/>
              <a:ahLst/>
              <a:cxnLst/>
              <a:rect l="l" t="t" r="r" b="b"/>
              <a:pathLst>
                <a:path w="394335" h="131445">
                  <a:moveTo>
                    <a:pt x="394200" y="0"/>
                  </a:moveTo>
                  <a:lnTo>
                    <a:pt x="0" y="0"/>
                  </a:lnTo>
                  <a:lnTo>
                    <a:pt x="266381" y="131399"/>
                  </a:lnTo>
                  <a:lnTo>
                    <a:pt x="394200" y="0"/>
                  </a:lnTo>
                  <a:close/>
                </a:path>
              </a:pathLst>
            </a:custGeom>
            <a:solidFill>
              <a:srgbClr val="D26F00"/>
            </a:solidFill>
          </p:spPr>
          <p:txBody>
            <a:bodyPr wrap="square" lIns="0" tIns="0" rIns="0" bIns="0" rtlCol="0"/>
            <a:lstStyle/>
            <a:p/>
          </p:txBody>
        </p:sp>
        <p:sp>
          <p:nvSpPr>
            <p:cNvPr id="7" name="object 7"/>
            <p:cNvSpPr/>
            <p:nvPr/>
          </p:nvSpPr>
          <p:spPr>
            <a:xfrm>
              <a:off x="3680193" y="4278349"/>
              <a:ext cx="5464175" cy="304800"/>
            </a:xfrm>
            <a:custGeom>
              <a:avLst/>
              <a:gdLst/>
              <a:ahLst/>
              <a:cxnLst/>
              <a:rect l="l" t="t" r="r" b="b"/>
              <a:pathLst>
                <a:path w="5464175" h="304800">
                  <a:moveTo>
                    <a:pt x="5463805" y="0"/>
                  </a:moveTo>
                  <a:lnTo>
                    <a:pt x="297547" y="0"/>
                  </a:lnTo>
                  <a:lnTo>
                    <a:pt x="297547" y="7010"/>
                  </a:lnTo>
                  <a:lnTo>
                    <a:pt x="0" y="304558"/>
                  </a:lnTo>
                  <a:lnTo>
                    <a:pt x="5463805" y="304558"/>
                  </a:lnTo>
                  <a:lnTo>
                    <a:pt x="5463805" y="0"/>
                  </a:lnTo>
                  <a:close/>
                </a:path>
              </a:pathLst>
            </a:custGeom>
            <a:solidFill>
              <a:srgbClr val="FF9800"/>
            </a:solidFill>
          </p:spPr>
          <p:txBody>
            <a:bodyPr wrap="square" lIns="0" tIns="0" rIns="0" bIns="0" rtlCol="0"/>
            <a:lstStyle/>
            <a:p/>
          </p:txBody>
        </p:sp>
      </p:grpSp>
      <p:sp>
        <p:nvSpPr>
          <p:cNvPr id="8" name="object 8"/>
          <p:cNvSpPr txBox="1">
            <a:spLocks noGrp="1"/>
          </p:cNvSpPr>
          <p:nvPr>
            <p:ph type="title"/>
          </p:nvPr>
        </p:nvSpPr>
        <p:spPr>
          <a:xfrm>
            <a:off x="764523" y="1821180"/>
            <a:ext cx="5182870" cy="1244600"/>
          </a:xfrm>
          <a:prstGeom prst="rect">
            <a:avLst/>
          </a:prstGeom>
        </p:spPr>
        <p:txBody>
          <a:bodyPr vert="horz" wrap="square" lIns="0" tIns="12700" rIns="0" bIns="0" rtlCol="0">
            <a:spAutoFit/>
          </a:bodyPr>
          <a:lstStyle/>
          <a:p>
            <a:pPr marL="12700">
              <a:lnSpc>
                <a:spcPct val="100000"/>
              </a:lnSpc>
              <a:spcBef>
                <a:spcPts val="100"/>
              </a:spcBef>
            </a:pPr>
            <a:r>
              <a:rPr sz="8000" b="1" spc="-250" dirty="0">
                <a:solidFill>
                  <a:srgbClr val="FFFFFF"/>
                </a:solidFill>
                <a:latin typeface="Georgia" panose="02040502050405020303"/>
                <a:cs typeface="Georgia" panose="02040502050405020303"/>
              </a:rPr>
              <a:t>T</a:t>
            </a:r>
            <a:r>
              <a:rPr sz="8000" b="1" spc="-254" dirty="0">
                <a:solidFill>
                  <a:srgbClr val="FFFFFF"/>
                </a:solidFill>
                <a:latin typeface="Georgia" panose="02040502050405020303"/>
                <a:cs typeface="Georgia" panose="02040502050405020303"/>
              </a:rPr>
              <a:t>h</a:t>
            </a:r>
            <a:r>
              <a:rPr sz="8000" b="1" spc="-935" dirty="0">
                <a:solidFill>
                  <a:srgbClr val="FFFFFF"/>
                </a:solidFill>
                <a:latin typeface="Georgia" panose="02040502050405020303"/>
                <a:cs typeface="Georgia" panose="02040502050405020303"/>
              </a:rPr>
              <a:t>a</a:t>
            </a:r>
            <a:r>
              <a:rPr sz="8000" b="1" spc="-1180" dirty="0">
                <a:solidFill>
                  <a:srgbClr val="FFFFFF"/>
                </a:solidFill>
                <a:latin typeface="Georgia" panose="02040502050405020303"/>
                <a:cs typeface="Georgia" panose="02040502050405020303"/>
              </a:rPr>
              <a:t>n</a:t>
            </a:r>
            <a:r>
              <a:rPr sz="8000" b="1" dirty="0">
                <a:solidFill>
                  <a:srgbClr val="FFFFFF"/>
                </a:solidFill>
                <a:latin typeface="Georgia" panose="02040502050405020303"/>
                <a:cs typeface="Georgia" panose="02040502050405020303"/>
              </a:rPr>
              <a:t>k</a:t>
            </a:r>
            <a:r>
              <a:rPr sz="8000" b="1" spc="-555" dirty="0">
                <a:solidFill>
                  <a:srgbClr val="FFFFFF"/>
                </a:solidFill>
                <a:latin typeface="Georgia" panose="02040502050405020303"/>
                <a:cs typeface="Georgia" panose="02040502050405020303"/>
              </a:rPr>
              <a:t> </a:t>
            </a:r>
            <a:r>
              <a:rPr sz="8000" b="1" spc="-120" dirty="0">
                <a:solidFill>
                  <a:srgbClr val="FFFFFF"/>
                </a:solidFill>
                <a:latin typeface="Georgia" panose="02040502050405020303"/>
                <a:cs typeface="Georgia" panose="02040502050405020303"/>
              </a:rPr>
              <a:t>Y</a:t>
            </a:r>
            <a:r>
              <a:rPr sz="8000" b="1" spc="-750" dirty="0">
                <a:solidFill>
                  <a:srgbClr val="FFFFFF"/>
                </a:solidFill>
                <a:latin typeface="Georgia" panose="02040502050405020303"/>
                <a:cs typeface="Georgia" panose="02040502050405020303"/>
              </a:rPr>
              <a:t>o</a:t>
            </a:r>
            <a:r>
              <a:rPr sz="8000" b="1" dirty="0">
                <a:solidFill>
                  <a:srgbClr val="FFFFFF"/>
                </a:solidFill>
                <a:latin typeface="Georgia" panose="02040502050405020303"/>
                <a:cs typeface="Georgia" panose="02040502050405020303"/>
              </a:rPr>
              <a:t>u</a:t>
            </a:r>
            <a:endParaRPr sz="8000">
              <a:latin typeface="Georgia" panose="02040502050405020303"/>
              <a:cs typeface="Georgia" panose="02040502050405020303"/>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76291" y="523239"/>
            <a:ext cx="8516620" cy="553720"/>
          </a:xfrm>
        </p:spPr>
        <p:txBody>
          <a:bodyPr/>
          <a:p>
            <a:r>
              <a:rPr lang="en-IN" altLang="en-GB" sz="3600">
                <a:solidFill>
                  <a:schemeClr val="bg1"/>
                </a:solidFill>
                <a:sym typeface="+mn-ea"/>
              </a:rPr>
              <a:t>M</a:t>
            </a:r>
            <a:r>
              <a:rPr lang="en-GB" sz="3600">
                <a:solidFill>
                  <a:schemeClr val="bg1"/>
                </a:solidFill>
                <a:sym typeface="+mn-ea"/>
              </a:rPr>
              <a:t>ulti-</a:t>
            </a:r>
            <a:r>
              <a:rPr lang="en-IN" altLang="en-GB" sz="3600">
                <a:solidFill>
                  <a:schemeClr val="bg1"/>
                </a:solidFill>
                <a:sym typeface="+mn-ea"/>
              </a:rPr>
              <a:t>M</a:t>
            </a:r>
            <a:r>
              <a:rPr lang="en-GB" sz="3600">
                <a:solidFill>
                  <a:schemeClr val="bg1"/>
                </a:solidFill>
                <a:sym typeface="+mn-ea"/>
              </a:rPr>
              <a:t>odal sentiment analysis</a:t>
            </a:r>
            <a:endParaRPr lang="en-GB" sz="3600">
              <a:solidFill>
                <a:schemeClr val="bg1"/>
              </a:solidFill>
              <a:sym typeface="+mn-ea"/>
            </a:endParaRPr>
          </a:p>
        </p:txBody>
      </p:sp>
      <p:sp>
        <p:nvSpPr>
          <p:cNvPr id="3" name="Text Placeholder 2"/>
          <p:cNvSpPr>
            <a:spLocks noGrp="1"/>
          </p:cNvSpPr>
          <p:nvPr>
            <p:ph type="body" idx="1"/>
          </p:nvPr>
        </p:nvSpPr>
        <p:spPr>
          <a:xfrm>
            <a:off x="152491" y="1428749"/>
            <a:ext cx="8614410" cy="3446780"/>
          </a:xfrm>
        </p:spPr>
        <p:txBody>
          <a:bodyPr/>
          <a:p>
            <a:pPr marL="0" lvl="0" indent="0" algn="l" rtl="0">
              <a:spcBef>
                <a:spcPts val="0"/>
              </a:spcBef>
              <a:spcAft>
                <a:spcPts val="0"/>
              </a:spcAft>
              <a:buNone/>
            </a:pPr>
            <a:endParaRPr lang="en-GB" sz="1600">
              <a:solidFill>
                <a:srgbClr val="30394B"/>
              </a:solidFill>
            </a:endParaRPr>
          </a:p>
          <a:p>
            <a:pPr marL="0" lvl="0" indent="0" algn="l" rtl="0">
              <a:spcBef>
                <a:spcPts val="0"/>
              </a:spcBef>
              <a:spcAft>
                <a:spcPts val="0"/>
              </a:spcAft>
              <a:buNone/>
            </a:pPr>
            <a:r>
              <a:rPr lang="en-GB" sz="1600">
                <a:solidFill>
                  <a:srgbClr val="30394B"/>
                </a:solidFill>
                <a:sym typeface="+mn-ea"/>
              </a:rPr>
              <a:t>The primary objective of this project is to develop a multi-modal sentiment analysis model that integrates text, image, and audio data to provide a comprehensive and accurate sentiment prediction. Traditional unimodal approaches often miss contextual clues or misinterpret sentiments, especially when dealing with sarcasm, ambiguous tones, or conflicting signals across different modalities. By leveraging the strengths of each modality, the proposed system aims to overcome these limitations.</a:t>
            </a:r>
            <a:endParaRPr lang="en-GB" sz="1600">
              <a:solidFill>
                <a:srgbClr val="30394B"/>
              </a:solidFill>
            </a:endParaRPr>
          </a:p>
          <a:p>
            <a:pPr marL="0" lvl="0" indent="0" algn="l" rtl="0">
              <a:spcBef>
                <a:spcPts val="0"/>
              </a:spcBef>
              <a:spcAft>
                <a:spcPts val="0"/>
              </a:spcAft>
              <a:buNone/>
            </a:pPr>
            <a:endParaRPr lang="en-GB" sz="1600">
              <a:solidFill>
                <a:srgbClr val="30394B"/>
              </a:solidFill>
            </a:endParaRPr>
          </a:p>
          <a:p>
            <a:pPr marL="0" lvl="0" indent="0" algn="l" rtl="0">
              <a:spcBef>
                <a:spcPts val="0"/>
              </a:spcBef>
              <a:spcAft>
                <a:spcPts val="0"/>
              </a:spcAft>
              <a:buNone/>
            </a:pPr>
            <a:r>
              <a:rPr lang="en-GB" sz="1600">
                <a:solidFill>
                  <a:srgbClr val="30394B"/>
                </a:solidFill>
                <a:sym typeface="+mn-ea"/>
              </a:rPr>
              <a:t>Our goal is to extract meaningful features from each input type: text embeddings from natural language, image-based emotion detection, and audio features like tone and pitch. These features will be fused to create a unified sentiment prediction model. The focus is on enhancing accuracy, improving robustness, and addressing real-world challenges such as data misalignment and incomplete information. This model will be applicable in areas like customer feedback analysis, social media monitoring, and multimedia content analysis, providing deeper insights into user sentiment.</a:t>
            </a:r>
            <a:endParaRPr lang="en-GB" sz="1600">
              <a:solidFill>
                <a:srgbClr val="30394B"/>
              </a:solidFill>
            </a:endParaRPr>
          </a:p>
          <a:p>
            <a:endParaRPr lang="en-GB" sz="1600">
              <a:solidFill>
                <a:srgbClr val="30394B"/>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8925" y="390525"/>
            <a:ext cx="4322445" cy="566420"/>
          </a:xfrm>
          <a:prstGeom prst="rect">
            <a:avLst/>
          </a:prstGeom>
        </p:spPr>
        <p:txBody>
          <a:bodyPr vert="horz" wrap="square" lIns="0" tIns="12700" rIns="0" bIns="0" rtlCol="0">
            <a:spAutoFit/>
            <a:scene3d>
              <a:camera prst="orthographicFront"/>
              <a:lightRig rig="threePt" dir="t"/>
            </a:scene3d>
          </a:bodyPr>
          <a:lstStyle/>
          <a:p>
            <a:pPr marL="12700">
              <a:lnSpc>
                <a:spcPct val="100000"/>
              </a:lnSpc>
              <a:spcBef>
                <a:spcPts val="100"/>
              </a:spcBef>
            </a:pPr>
            <a:r>
              <a:rPr lang="en-US" altLang="en-US" sz="3600">
                <a:solidFill>
                  <a:schemeClr val="bg1"/>
                </a:solidFill>
                <a:effectLst>
                  <a:outerShdw blurRad="38100" dist="19050" dir="2700000" algn="tl" rotWithShape="0">
                    <a:schemeClr val="dk1">
                      <a:alpha val="40000"/>
                    </a:schemeClr>
                  </a:outerShdw>
                </a:effectLst>
                <a:sym typeface="+mn-ea"/>
              </a:rPr>
              <a:t>Project Overview</a:t>
            </a:r>
            <a:endParaRPr lang="en-US" altLang="en-US" sz="3600">
              <a:solidFill>
                <a:schemeClr val="bg1"/>
              </a:solidFill>
              <a:effectLst>
                <a:outerShdw blurRad="38100" dist="19050" dir="2700000" algn="tl" rotWithShape="0">
                  <a:schemeClr val="dk1">
                    <a:alpha val="40000"/>
                  </a:schemeClr>
                </a:outerShdw>
              </a:effectLst>
              <a:latin typeface="Times New Roman" panose="02020603050405020304"/>
              <a:cs typeface="Times New Roman" panose="02020603050405020304"/>
              <a:sym typeface="+mn-ea"/>
            </a:endParaRPr>
          </a:p>
        </p:txBody>
      </p:sp>
      <p:sp>
        <p:nvSpPr>
          <p:cNvPr id="3" name="object 3"/>
          <p:cNvSpPr txBox="1"/>
          <p:nvPr/>
        </p:nvSpPr>
        <p:spPr>
          <a:xfrm>
            <a:off x="154925" y="1428877"/>
            <a:ext cx="8663305" cy="3458845"/>
          </a:xfrm>
          <a:prstGeom prst="rect">
            <a:avLst/>
          </a:prstGeom>
        </p:spPr>
        <p:txBody>
          <a:bodyPr vert="horz" wrap="square" lIns="0" tIns="73660" rIns="0" bIns="0" rtlCol="0">
            <a:spAutoFit/>
          </a:bodyPr>
          <a:lstStyle/>
          <a:p>
            <a:pPr marL="342900" indent="-342900">
              <a:buFont typeface="Wingdings" panose="05000000000000000000" charset="0"/>
              <a:buChar char="v"/>
            </a:pPr>
            <a:r>
              <a:rPr lang="en-US" altLang="en-US" sz="2000" b="1">
                <a:effectLst>
                  <a:outerShdw blurRad="38100" dist="19050" dir="2700000" algn="tl" rotWithShape="0">
                    <a:schemeClr val="dk1">
                      <a:alpha val="40000"/>
                    </a:schemeClr>
                  </a:outerShdw>
                </a:effectLst>
                <a:latin typeface="Times New Roman" panose="02020603050405020304"/>
                <a:cs typeface="Times New Roman" panose="02020603050405020304"/>
                <a:sym typeface="+mn-ea"/>
              </a:rPr>
              <a:t>Objective</a:t>
            </a:r>
            <a:r>
              <a:rPr lang="en-US" altLang="en-US" sz="2000">
                <a:effectLst>
                  <a:outerShdw blurRad="38100" dist="19050" dir="2700000" algn="tl" rotWithShape="0">
                    <a:schemeClr val="dk1">
                      <a:alpha val="40000"/>
                    </a:schemeClr>
                  </a:outerShdw>
                </a:effectLst>
                <a:latin typeface="Times New Roman" panose="02020603050405020304"/>
                <a:cs typeface="Times New Roman" panose="02020603050405020304"/>
                <a:sym typeface="+mn-ea"/>
              </a:rPr>
              <a:t>:</a:t>
            </a:r>
            <a:endParaRPr lang="en-US" altLang="en-US" sz="2000">
              <a:effectLst>
                <a:outerShdw blurRad="38100" dist="19050" dir="2700000" algn="tl" rotWithShape="0">
                  <a:schemeClr val="dk1">
                    <a:alpha val="40000"/>
                  </a:schemeClr>
                </a:outerShdw>
              </a:effectLst>
              <a:latin typeface="Times New Roman" panose="02020603050405020304"/>
              <a:cs typeface="Times New Roman" panose="02020603050405020304"/>
              <a:sym typeface="+mn-ea"/>
            </a:endParaRPr>
          </a:p>
          <a:p>
            <a:pPr marL="800100" lvl="1" indent="-342900">
              <a:buFont typeface="Wingdings" panose="05000000000000000000" charset="0"/>
              <a:buChar char="v"/>
            </a:pPr>
            <a:r>
              <a:rPr lang="en-US" altLang="en-US" sz="2000">
                <a:effectLst>
                  <a:outerShdw blurRad="38100" dist="19050" dir="2700000" algn="tl" rotWithShape="0">
                    <a:schemeClr val="dk1">
                      <a:alpha val="40000"/>
                    </a:schemeClr>
                  </a:outerShdw>
                </a:effectLst>
                <a:latin typeface="Times New Roman" panose="02020603050405020304"/>
                <a:cs typeface="Times New Roman" panose="02020603050405020304"/>
                <a:sym typeface="+mn-ea"/>
              </a:rPr>
              <a:t> To create a robust system for detecting sentiment using multiple modalities (text, audio, and image).</a:t>
            </a:r>
            <a:endParaRPr lang="en-US" altLang="en-US" sz="2000">
              <a:effectLst>
                <a:outerShdw blurRad="38100" dist="19050" dir="2700000" algn="tl" rotWithShape="0">
                  <a:schemeClr val="dk1">
                    <a:alpha val="40000"/>
                  </a:schemeClr>
                </a:outerShdw>
              </a:effectLst>
              <a:latin typeface="Times New Roman" panose="02020603050405020304"/>
              <a:cs typeface="Times New Roman" panose="02020603050405020304"/>
              <a:sym typeface="+mn-ea"/>
            </a:endParaRPr>
          </a:p>
          <a:p>
            <a:pPr lvl="1" indent="0">
              <a:buFont typeface="Wingdings" panose="05000000000000000000" charset="0"/>
              <a:buNone/>
            </a:pPr>
            <a:endParaRPr lang="en-US" altLang="en-US" sz="2000">
              <a:effectLst>
                <a:outerShdw blurRad="38100" dist="19050" dir="2700000" algn="tl" rotWithShape="0">
                  <a:schemeClr val="dk1">
                    <a:alpha val="40000"/>
                  </a:schemeClr>
                </a:outerShdw>
              </a:effectLst>
              <a:latin typeface="Times New Roman" panose="02020603050405020304"/>
              <a:cs typeface="Times New Roman" panose="02020603050405020304"/>
              <a:sym typeface="+mn-ea"/>
            </a:endParaRPr>
          </a:p>
          <a:p>
            <a:pPr marL="342900" indent="-342900">
              <a:buFont typeface="Wingdings" panose="05000000000000000000" charset="0"/>
              <a:buChar char="v"/>
            </a:pPr>
            <a:r>
              <a:rPr lang="en-US" altLang="en-US" sz="2000" b="1">
                <a:effectLst>
                  <a:outerShdw blurRad="38100" dist="19050" dir="2700000" algn="tl" rotWithShape="0">
                    <a:schemeClr val="dk1">
                      <a:alpha val="40000"/>
                    </a:schemeClr>
                  </a:outerShdw>
                </a:effectLst>
                <a:latin typeface="Times New Roman" panose="02020603050405020304"/>
                <a:cs typeface="Times New Roman" panose="02020603050405020304"/>
                <a:sym typeface="+mn-ea"/>
              </a:rPr>
              <a:t>Why Multi-Modal?</a:t>
            </a:r>
            <a:r>
              <a:rPr lang="en-US" altLang="en-US" sz="2000">
                <a:effectLst>
                  <a:outerShdw blurRad="38100" dist="19050" dir="2700000" algn="tl" rotWithShape="0">
                    <a:schemeClr val="dk1">
                      <a:alpha val="40000"/>
                    </a:schemeClr>
                  </a:outerShdw>
                </a:effectLst>
                <a:latin typeface="Times New Roman" panose="02020603050405020304"/>
                <a:cs typeface="Times New Roman" panose="02020603050405020304"/>
                <a:sym typeface="+mn-ea"/>
              </a:rPr>
              <a:t>:</a:t>
            </a:r>
            <a:endParaRPr lang="en-US" altLang="en-US" sz="2000">
              <a:effectLst>
                <a:outerShdw blurRad="38100" dist="19050" dir="2700000" algn="tl" rotWithShape="0">
                  <a:schemeClr val="dk1">
                    <a:alpha val="40000"/>
                  </a:schemeClr>
                </a:outerShdw>
              </a:effectLst>
              <a:latin typeface="Times New Roman" panose="02020603050405020304"/>
              <a:cs typeface="Times New Roman" panose="02020603050405020304"/>
              <a:sym typeface="+mn-ea"/>
            </a:endParaRPr>
          </a:p>
          <a:p>
            <a:pPr marL="800100" lvl="1" indent="-342900">
              <a:buFont typeface="Wingdings" panose="05000000000000000000" charset="0"/>
              <a:buChar char="v"/>
            </a:pPr>
            <a:r>
              <a:rPr lang="en-US" altLang="en-US" sz="2000">
                <a:effectLst>
                  <a:outerShdw blurRad="38100" dist="19050" dir="2700000" algn="tl" rotWithShape="0">
                    <a:schemeClr val="dk1">
                      <a:alpha val="40000"/>
                    </a:schemeClr>
                  </a:outerShdw>
                </a:effectLst>
                <a:latin typeface="Times New Roman" panose="02020603050405020304"/>
                <a:cs typeface="Times New Roman" panose="02020603050405020304"/>
                <a:sym typeface="+mn-ea"/>
              </a:rPr>
              <a:t>Text: Captures semantic and contextual meaning.</a:t>
            </a:r>
            <a:endParaRPr lang="en-US" altLang="en-US" sz="2000">
              <a:effectLst>
                <a:outerShdw blurRad="38100" dist="19050" dir="2700000" algn="tl" rotWithShape="0">
                  <a:schemeClr val="dk1">
                    <a:alpha val="40000"/>
                  </a:schemeClr>
                </a:outerShdw>
              </a:effectLst>
              <a:latin typeface="Times New Roman" panose="02020603050405020304"/>
              <a:cs typeface="Times New Roman" panose="02020603050405020304"/>
              <a:sym typeface="+mn-ea"/>
            </a:endParaRPr>
          </a:p>
          <a:p>
            <a:pPr marL="800100" lvl="1" indent="-342900">
              <a:buFont typeface="Wingdings" panose="05000000000000000000" charset="0"/>
              <a:buChar char="v"/>
            </a:pPr>
            <a:r>
              <a:rPr lang="en-US" altLang="en-US" sz="2000">
                <a:effectLst>
                  <a:outerShdw blurRad="38100" dist="19050" dir="2700000" algn="tl" rotWithShape="0">
                    <a:schemeClr val="dk1">
                      <a:alpha val="40000"/>
                    </a:schemeClr>
                  </a:outerShdw>
                </a:effectLst>
                <a:latin typeface="Times New Roman" panose="02020603050405020304"/>
                <a:cs typeface="Times New Roman" panose="02020603050405020304"/>
                <a:sym typeface="+mn-ea"/>
              </a:rPr>
              <a:t>Audio: Adds tonal and speech-based emotional cues.</a:t>
            </a:r>
            <a:endParaRPr lang="en-US" altLang="en-US" sz="2000">
              <a:effectLst>
                <a:outerShdw blurRad="38100" dist="19050" dir="2700000" algn="tl" rotWithShape="0">
                  <a:schemeClr val="dk1">
                    <a:alpha val="40000"/>
                  </a:schemeClr>
                </a:outerShdw>
              </a:effectLst>
              <a:latin typeface="Times New Roman" panose="02020603050405020304"/>
              <a:cs typeface="Times New Roman" panose="02020603050405020304"/>
              <a:sym typeface="+mn-ea"/>
            </a:endParaRPr>
          </a:p>
          <a:p>
            <a:pPr marL="800100" lvl="1" indent="-342900">
              <a:buFont typeface="Wingdings" panose="05000000000000000000" charset="0"/>
              <a:buChar char="v"/>
            </a:pPr>
            <a:r>
              <a:rPr lang="en-US" altLang="en-US" sz="2000">
                <a:effectLst>
                  <a:outerShdw blurRad="38100" dist="19050" dir="2700000" algn="tl" rotWithShape="0">
                    <a:schemeClr val="dk1">
                      <a:alpha val="40000"/>
                    </a:schemeClr>
                  </a:outerShdw>
                </a:effectLst>
                <a:latin typeface="Times New Roman" panose="02020603050405020304"/>
                <a:cs typeface="Times New Roman" panose="02020603050405020304"/>
                <a:sym typeface="+mn-ea"/>
              </a:rPr>
              <a:t>Image: Includes facial and visual context for better sentiment understanding.</a:t>
            </a:r>
            <a:endParaRPr lang="en-US" altLang="en-US" sz="2000">
              <a:effectLst>
                <a:outerShdw blurRad="38100" dist="19050" dir="2700000" algn="tl" rotWithShape="0">
                  <a:schemeClr val="dk1">
                    <a:alpha val="40000"/>
                  </a:schemeClr>
                </a:outerShdw>
              </a:effectLst>
              <a:latin typeface="Times New Roman" panose="02020603050405020304"/>
              <a:cs typeface="Times New Roman" panose="02020603050405020304"/>
              <a:sym typeface="+mn-ea"/>
            </a:endParaRPr>
          </a:p>
          <a:p>
            <a:pPr lvl="1" indent="0">
              <a:buFont typeface="Wingdings" panose="05000000000000000000" charset="0"/>
              <a:buNone/>
            </a:pPr>
            <a:endParaRPr lang="en-US" altLang="en-US" sz="2000">
              <a:effectLst>
                <a:outerShdw blurRad="38100" dist="19050" dir="2700000" algn="tl" rotWithShape="0">
                  <a:schemeClr val="dk1">
                    <a:alpha val="40000"/>
                  </a:schemeClr>
                </a:outerShdw>
              </a:effectLst>
              <a:latin typeface="Times New Roman" panose="02020603050405020304"/>
              <a:cs typeface="Times New Roman" panose="02020603050405020304"/>
              <a:sym typeface="+mn-ea"/>
            </a:endParaRPr>
          </a:p>
          <a:p>
            <a:pPr marL="342900" indent="-342900">
              <a:buFont typeface="Wingdings" panose="05000000000000000000" charset="0"/>
              <a:buChar char="v"/>
            </a:pPr>
            <a:r>
              <a:rPr lang="en-US" altLang="en-US" sz="2000" b="1">
                <a:effectLst>
                  <a:outerShdw blurRad="38100" dist="19050" dir="2700000" algn="tl" rotWithShape="0">
                    <a:schemeClr val="dk1">
                      <a:alpha val="40000"/>
                    </a:schemeClr>
                  </a:outerShdw>
                </a:effectLst>
                <a:latin typeface="Times New Roman" panose="02020603050405020304"/>
                <a:cs typeface="Times New Roman" panose="02020603050405020304"/>
                <a:sym typeface="+mn-ea"/>
              </a:rPr>
              <a:t>Applications</a:t>
            </a:r>
            <a:r>
              <a:rPr lang="en-US" altLang="en-US" sz="2000">
                <a:effectLst>
                  <a:outerShdw blurRad="38100" dist="19050" dir="2700000" algn="tl" rotWithShape="0">
                    <a:schemeClr val="dk1">
                      <a:alpha val="40000"/>
                    </a:schemeClr>
                  </a:outerShdw>
                </a:effectLst>
                <a:latin typeface="Times New Roman" panose="02020603050405020304"/>
                <a:cs typeface="Times New Roman" panose="02020603050405020304"/>
                <a:sym typeface="+mn-ea"/>
              </a:rPr>
              <a:t>:</a:t>
            </a:r>
            <a:endParaRPr lang="en-US" altLang="en-US" sz="2000">
              <a:effectLst>
                <a:outerShdw blurRad="38100" dist="19050" dir="2700000" algn="tl" rotWithShape="0">
                  <a:schemeClr val="dk1">
                    <a:alpha val="40000"/>
                  </a:schemeClr>
                </a:outerShdw>
              </a:effectLst>
              <a:latin typeface="Times New Roman" panose="02020603050405020304"/>
              <a:cs typeface="Times New Roman" panose="02020603050405020304"/>
              <a:sym typeface="+mn-ea"/>
            </a:endParaRPr>
          </a:p>
          <a:p>
            <a:pPr marL="800100" lvl="1" indent="-342900">
              <a:buFont typeface="Wingdings" panose="05000000000000000000" charset="0"/>
              <a:buChar char="v"/>
            </a:pPr>
            <a:r>
              <a:rPr lang="en-US" altLang="en-US" sz="2000">
                <a:effectLst>
                  <a:outerShdw blurRad="38100" dist="19050" dir="2700000" algn="tl" rotWithShape="0">
                    <a:schemeClr val="dk1">
                      <a:alpha val="40000"/>
                    </a:schemeClr>
                  </a:outerShdw>
                </a:effectLst>
                <a:latin typeface="Times New Roman" panose="02020603050405020304"/>
                <a:cs typeface="Times New Roman" panose="02020603050405020304"/>
                <a:sym typeface="+mn-ea"/>
              </a:rPr>
              <a:t> Social media monitoring, customer service feedback, and healthcare.</a:t>
            </a:r>
            <a:endParaRPr lang="en-US" altLang="en-US" sz="2000">
              <a:effectLst>
                <a:outerShdw blurRad="38100" dist="19050" dir="2700000" algn="tl" rotWithShape="0">
                  <a:schemeClr val="dk1">
                    <a:alpha val="40000"/>
                  </a:schemeClr>
                </a:outerShdw>
              </a:effectLst>
              <a:latin typeface="Times New Roman" panose="02020603050405020304"/>
              <a:cs typeface="Times New Roman" panose="02020603050405020304"/>
              <a:sym typeface="+mn-ea"/>
            </a:endParaRPr>
          </a:p>
        </p:txBody>
      </p:sp>
      <p:pic>
        <p:nvPicPr>
          <p:cNvPr id="4" name="object 4"/>
          <p:cNvPicPr/>
          <p:nvPr/>
        </p:nvPicPr>
        <p:blipFill>
          <a:blip r:embed="rId1" cstate="print"/>
          <a:stretch>
            <a:fillRect/>
          </a:stretch>
        </p:blipFill>
        <p:spPr>
          <a:xfrm>
            <a:off x="8430680" y="0"/>
            <a:ext cx="713318" cy="740662"/>
          </a:xfrm>
          <a:prstGeom prst="rect">
            <a:avLst/>
          </a:prstGeom>
        </p:spPr>
      </p:pic>
      <p:sp>
        <p:nvSpPr>
          <p:cNvPr id="5" name="object 5"/>
          <p:cNvSpPr txBox="1"/>
          <p:nvPr/>
        </p:nvSpPr>
        <p:spPr>
          <a:xfrm>
            <a:off x="8896873" y="4692608"/>
            <a:ext cx="161290" cy="196215"/>
          </a:xfrm>
          <a:prstGeom prst="rect">
            <a:avLst/>
          </a:prstGeom>
        </p:spPr>
        <p:txBody>
          <a:bodyPr vert="horz" wrap="square" lIns="0" tIns="0" rIns="0" bIns="0" rtlCol="0">
            <a:spAutoFit/>
          </a:bodyPr>
          <a:lstStyle/>
          <a:p>
            <a:pPr marL="38100">
              <a:lnSpc>
                <a:spcPts val="1425"/>
              </a:lnSpc>
            </a:pPr>
            <a:fld id="{81D60167-4931-47E6-BA6A-407CBD079E47}" type="slidenum">
              <a:rPr sz="1200" b="1" dirty="0">
                <a:solidFill>
                  <a:srgbClr val="FFFFFF"/>
                </a:solidFill>
                <a:latin typeface="Arial" panose="020B0604020202020204"/>
                <a:cs typeface="Arial" panose="020B0604020202020204"/>
              </a:rPr>
            </a:fld>
            <a:endParaRPr sz="1200">
              <a:latin typeface="Arial" panose="020B0604020202020204"/>
              <a:cs typeface="Arial" panose="020B060402020202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49"/>
            <a:ext cx="7072630" cy="1327785"/>
            <a:chOff x="0" y="49"/>
            <a:chExt cx="7072630" cy="1327785"/>
          </a:xfrm>
        </p:grpSpPr>
        <p:sp>
          <p:nvSpPr>
            <p:cNvPr id="3" name="object 3"/>
            <p:cNvSpPr/>
            <p:nvPr/>
          </p:nvSpPr>
          <p:spPr>
            <a:xfrm>
              <a:off x="6292648" y="126423"/>
              <a:ext cx="779780" cy="260350"/>
            </a:xfrm>
            <a:custGeom>
              <a:avLst/>
              <a:gdLst/>
              <a:ahLst/>
              <a:cxnLst/>
              <a:rect l="l" t="t" r="r" b="b"/>
              <a:pathLst>
                <a:path w="779779" h="260350">
                  <a:moveTo>
                    <a:pt x="252817" y="0"/>
                  </a:moveTo>
                  <a:lnTo>
                    <a:pt x="0" y="259800"/>
                  </a:lnTo>
                  <a:lnTo>
                    <a:pt x="779699" y="259800"/>
                  </a:lnTo>
                  <a:lnTo>
                    <a:pt x="252817" y="0"/>
                  </a:lnTo>
                  <a:close/>
                </a:path>
              </a:pathLst>
            </a:custGeom>
            <a:solidFill>
              <a:srgbClr val="263248"/>
            </a:solidFill>
          </p:spPr>
          <p:txBody>
            <a:bodyPr wrap="square" lIns="0" tIns="0" rIns="0" bIns="0" rtlCol="0"/>
            <a:lstStyle/>
            <a:p/>
          </p:txBody>
        </p:sp>
        <p:sp>
          <p:nvSpPr>
            <p:cNvPr id="4" name="object 4"/>
            <p:cNvSpPr/>
            <p:nvPr/>
          </p:nvSpPr>
          <p:spPr>
            <a:xfrm>
              <a:off x="0" y="49"/>
              <a:ext cx="6756400" cy="1327785"/>
            </a:xfrm>
            <a:custGeom>
              <a:avLst/>
              <a:gdLst/>
              <a:ahLst/>
              <a:cxnLst/>
              <a:rect l="l" t="t" r="r" b="b"/>
              <a:pathLst>
                <a:path w="6756400" h="1327785">
                  <a:moveTo>
                    <a:pt x="6756158" y="0"/>
                  </a:moveTo>
                  <a:lnTo>
                    <a:pt x="0" y="0"/>
                  </a:lnTo>
                  <a:lnTo>
                    <a:pt x="0" y="1327302"/>
                  </a:lnTo>
                  <a:lnTo>
                    <a:pt x="5434355" y="1327302"/>
                  </a:lnTo>
                  <a:lnTo>
                    <a:pt x="5434355" y="1321816"/>
                  </a:lnTo>
                  <a:lnTo>
                    <a:pt x="6756158" y="0"/>
                  </a:lnTo>
                  <a:close/>
                </a:path>
              </a:pathLst>
            </a:custGeom>
            <a:solidFill>
              <a:srgbClr val="C7D3E6"/>
            </a:solidFill>
          </p:spPr>
          <p:txBody>
            <a:bodyPr wrap="square" lIns="0" tIns="0" rIns="0" bIns="0" rtlCol="0"/>
            <a:lstStyle/>
            <a:p/>
          </p:txBody>
        </p:sp>
        <p:sp>
          <p:nvSpPr>
            <p:cNvPr id="5" name="object 5"/>
            <p:cNvSpPr/>
            <p:nvPr/>
          </p:nvSpPr>
          <p:spPr>
            <a:xfrm>
              <a:off x="0" y="381011"/>
              <a:ext cx="7072630" cy="772160"/>
            </a:xfrm>
            <a:custGeom>
              <a:avLst/>
              <a:gdLst/>
              <a:ahLst/>
              <a:cxnLst/>
              <a:rect l="l" t="t" r="r" b="b"/>
              <a:pathLst>
                <a:path w="7072630" h="772160">
                  <a:moveTo>
                    <a:pt x="7072426" y="0"/>
                  </a:moveTo>
                  <a:lnTo>
                    <a:pt x="0" y="0"/>
                  </a:lnTo>
                  <a:lnTo>
                    <a:pt x="0" y="771740"/>
                  </a:lnTo>
                  <a:lnTo>
                    <a:pt x="6303899" y="771740"/>
                  </a:lnTo>
                  <a:lnTo>
                    <a:pt x="6303899" y="768527"/>
                  </a:lnTo>
                  <a:lnTo>
                    <a:pt x="7072426" y="0"/>
                  </a:lnTo>
                  <a:close/>
                </a:path>
              </a:pathLst>
            </a:custGeom>
            <a:solidFill>
              <a:srgbClr val="3F5378"/>
            </a:solidFill>
          </p:spPr>
          <p:txBody>
            <a:bodyPr wrap="square" lIns="0" tIns="0" rIns="0" bIns="0" rtlCol="0"/>
            <a:lstStyle/>
            <a:p/>
          </p:txBody>
        </p:sp>
      </p:grpSp>
      <p:grpSp>
        <p:nvGrpSpPr>
          <p:cNvPr id="6" name="object 6"/>
          <p:cNvGrpSpPr/>
          <p:nvPr/>
        </p:nvGrpSpPr>
        <p:grpSpPr>
          <a:xfrm>
            <a:off x="6946840" y="4472735"/>
            <a:ext cx="2197735" cy="671195"/>
            <a:chOff x="6946840" y="4472735"/>
            <a:chExt cx="2197735" cy="671195"/>
          </a:xfrm>
        </p:grpSpPr>
        <p:sp>
          <p:nvSpPr>
            <p:cNvPr id="7" name="object 7"/>
            <p:cNvSpPr/>
            <p:nvPr/>
          </p:nvSpPr>
          <p:spPr>
            <a:xfrm>
              <a:off x="6946840" y="4948333"/>
              <a:ext cx="394335" cy="131445"/>
            </a:xfrm>
            <a:custGeom>
              <a:avLst/>
              <a:gdLst/>
              <a:ahLst/>
              <a:cxnLst/>
              <a:rect l="l" t="t" r="r" b="b"/>
              <a:pathLst>
                <a:path w="394334" h="131445">
                  <a:moveTo>
                    <a:pt x="394201" y="0"/>
                  </a:moveTo>
                  <a:lnTo>
                    <a:pt x="0" y="0"/>
                  </a:lnTo>
                  <a:lnTo>
                    <a:pt x="266382" y="131399"/>
                  </a:lnTo>
                  <a:lnTo>
                    <a:pt x="394201" y="0"/>
                  </a:lnTo>
                  <a:close/>
                </a:path>
              </a:pathLst>
            </a:custGeom>
            <a:solidFill>
              <a:srgbClr val="D26F00"/>
            </a:solidFill>
          </p:spPr>
          <p:txBody>
            <a:bodyPr wrap="square" lIns="0" tIns="0" rIns="0" bIns="0" rtlCol="0"/>
            <a:lstStyle/>
            <a:p/>
          </p:txBody>
        </p:sp>
        <p:sp>
          <p:nvSpPr>
            <p:cNvPr id="8" name="object 8"/>
            <p:cNvSpPr/>
            <p:nvPr/>
          </p:nvSpPr>
          <p:spPr>
            <a:xfrm>
              <a:off x="7106450" y="4472735"/>
              <a:ext cx="2037714" cy="671195"/>
            </a:xfrm>
            <a:custGeom>
              <a:avLst/>
              <a:gdLst/>
              <a:ahLst/>
              <a:cxnLst/>
              <a:rect l="l" t="t" r="r" b="b"/>
              <a:pathLst>
                <a:path w="2037715" h="671195">
                  <a:moveTo>
                    <a:pt x="2037547" y="0"/>
                  </a:moveTo>
                  <a:lnTo>
                    <a:pt x="668234" y="0"/>
                  </a:lnTo>
                  <a:lnTo>
                    <a:pt x="668234" y="2704"/>
                  </a:lnTo>
                  <a:lnTo>
                    <a:pt x="0" y="670775"/>
                  </a:lnTo>
                  <a:lnTo>
                    <a:pt x="2037547" y="670762"/>
                  </a:lnTo>
                  <a:lnTo>
                    <a:pt x="2037547" y="0"/>
                  </a:lnTo>
                  <a:close/>
                </a:path>
              </a:pathLst>
            </a:custGeom>
            <a:solidFill>
              <a:srgbClr val="C7D3E6"/>
            </a:solidFill>
          </p:spPr>
          <p:txBody>
            <a:bodyPr wrap="square" lIns="0" tIns="0" rIns="0" bIns="0" rtlCol="0"/>
            <a:lstStyle/>
            <a:p/>
          </p:txBody>
        </p:sp>
        <p:sp>
          <p:nvSpPr>
            <p:cNvPr id="9" name="object 9"/>
            <p:cNvSpPr/>
            <p:nvPr/>
          </p:nvSpPr>
          <p:spPr>
            <a:xfrm>
              <a:off x="6949808" y="4646750"/>
              <a:ext cx="2194560" cy="304800"/>
            </a:xfrm>
            <a:custGeom>
              <a:avLst/>
              <a:gdLst/>
              <a:ahLst/>
              <a:cxnLst/>
              <a:rect l="l" t="t" r="r" b="b"/>
              <a:pathLst>
                <a:path w="2194559" h="304800">
                  <a:moveTo>
                    <a:pt x="2194191" y="0"/>
                  </a:moveTo>
                  <a:lnTo>
                    <a:pt x="298145" y="0"/>
                  </a:lnTo>
                  <a:lnTo>
                    <a:pt x="298145" y="6400"/>
                  </a:lnTo>
                  <a:lnTo>
                    <a:pt x="0" y="304545"/>
                  </a:lnTo>
                  <a:lnTo>
                    <a:pt x="2194191" y="304558"/>
                  </a:lnTo>
                  <a:lnTo>
                    <a:pt x="2194191" y="0"/>
                  </a:lnTo>
                  <a:close/>
                </a:path>
              </a:pathLst>
            </a:custGeom>
            <a:solidFill>
              <a:srgbClr val="FF9800"/>
            </a:solidFill>
          </p:spPr>
          <p:txBody>
            <a:bodyPr wrap="square" lIns="0" tIns="0" rIns="0" bIns="0" rtlCol="0"/>
            <a:lstStyle/>
            <a:p/>
          </p:txBody>
        </p:sp>
      </p:grpSp>
      <p:sp>
        <p:nvSpPr>
          <p:cNvPr id="10" name="object 10"/>
          <p:cNvSpPr txBox="1">
            <a:spLocks noGrp="1"/>
          </p:cNvSpPr>
          <p:nvPr>
            <p:ph type="title"/>
          </p:nvPr>
        </p:nvSpPr>
        <p:spPr>
          <a:xfrm>
            <a:off x="152400" y="483870"/>
            <a:ext cx="5180330" cy="566420"/>
          </a:xfrm>
          <a:prstGeom prst="rect">
            <a:avLst/>
          </a:prstGeom>
        </p:spPr>
        <p:txBody>
          <a:bodyPr vert="horz" wrap="square" lIns="0" tIns="12700" rIns="0" bIns="0" rtlCol="0">
            <a:spAutoFit/>
          </a:bodyPr>
          <a:lstStyle/>
          <a:p>
            <a:pPr marL="12700">
              <a:lnSpc>
                <a:spcPct val="100000"/>
              </a:lnSpc>
              <a:spcBef>
                <a:spcPts val="100"/>
              </a:spcBef>
            </a:pPr>
            <a:r>
              <a:rPr lang="en-US" altLang="en-US" sz="3600">
                <a:solidFill>
                  <a:schemeClr val="bg1"/>
                </a:solidFill>
              </a:rPr>
              <a:t>Tools and Techniques Used</a:t>
            </a:r>
            <a:endParaRPr lang="en-US" altLang="en-US" sz="3600">
              <a:solidFill>
                <a:schemeClr val="bg1"/>
              </a:solidFill>
            </a:endParaRPr>
          </a:p>
        </p:txBody>
      </p:sp>
      <p:sp>
        <p:nvSpPr>
          <p:cNvPr id="11" name="object 11"/>
          <p:cNvSpPr txBox="1"/>
          <p:nvPr/>
        </p:nvSpPr>
        <p:spPr>
          <a:xfrm>
            <a:off x="234645" y="1377188"/>
            <a:ext cx="8475980" cy="3180715"/>
          </a:xfrm>
          <a:prstGeom prst="rect">
            <a:avLst/>
          </a:prstGeom>
        </p:spPr>
        <p:txBody>
          <a:bodyPr vert="horz" wrap="square" lIns="0" tIns="15240" rIns="0" bIns="0" rtlCol="0">
            <a:spAutoFit/>
          </a:bodyPr>
          <a:lstStyle/>
          <a:p>
            <a:pPr marL="12700" marR="5080" algn="just">
              <a:lnSpc>
                <a:spcPct val="99000"/>
              </a:lnSpc>
              <a:spcBef>
                <a:spcPts val="120"/>
              </a:spcBef>
            </a:pPr>
            <a:r>
              <a:rPr lang="en-US" altLang="en-US" u="sng">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rPr>
              <a:t>Languages</a:t>
            </a:r>
            <a:r>
              <a:rPr lang="en-US" altLang="en-US">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rPr>
              <a:t>: </a:t>
            </a:r>
            <a:endParaRPr lang="en-US" altLang="en-US">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endParaRPr>
          </a:p>
          <a:p>
            <a:pPr marL="12700" marR="5080" indent="457200" algn="just">
              <a:lnSpc>
                <a:spcPct val="99000"/>
              </a:lnSpc>
              <a:spcBef>
                <a:spcPts val="120"/>
              </a:spcBef>
            </a:pPr>
            <a:r>
              <a:rPr lang="en-US" altLang="en-US" i="1">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rPr>
              <a:t>Python</a:t>
            </a:r>
            <a:endParaRPr lang="en-US" altLang="en-US">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endParaRPr>
          </a:p>
          <a:p>
            <a:pPr marL="12700" marR="5080" algn="just">
              <a:lnSpc>
                <a:spcPct val="99000"/>
              </a:lnSpc>
              <a:spcBef>
                <a:spcPts val="120"/>
              </a:spcBef>
            </a:pPr>
            <a:r>
              <a:rPr lang="en-US" altLang="en-US" u="sng">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rPr>
              <a:t>Libraries</a:t>
            </a:r>
            <a:r>
              <a:rPr lang="en-US" altLang="en-US">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rPr>
              <a:t>:</a:t>
            </a:r>
            <a:endParaRPr lang="en-US" altLang="en-US">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endParaRPr>
          </a:p>
          <a:p>
            <a:pPr marL="12700" marR="5080" indent="457200" algn="just">
              <a:lnSpc>
                <a:spcPct val="99000"/>
              </a:lnSpc>
              <a:spcBef>
                <a:spcPts val="120"/>
              </a:spcBef>
            </a:pPr>
            <a:r>
              <a:rPr lang="en-US" altLang="en-US">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rPr>
              <a:t>Text: </a:t>
            </a:r>
            <a:r>
              <a:rPr lang="en-US" altLang="en-US" i="1">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rPr>
              <a:t>NLTK, TensorFlow</a:t>
            </a:r>
            <a:endParaRPr lang="en-US" altLang="en-US">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endParaRPr>
          </a:p>
          <a:p>
            <a:pPr marL="12700" marR="5080" indent="457200" algn="just">
              <a:lnSpc>
                <a:spcPct val="99000"/>
              </a:lnSpc>
              <a:spcBef>
                <a:spcPts val="120"/>
              </a:spcBef>
            </a:pPr>
            <a:r>
              <a:rPr lang="en-US" altLang="en-US">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rPr>
              <a:t>Audio: </a:t>
            </a:r>
            <a:r>
              <a:rPr lang="en-US" altLang="en-US" i="1">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rPr>
              <a:t>Librosa, TensorFlow</a:t>
            </a:r>
            <a:endParaRPr lang="en-US" altLang="en-US">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endParaRPr>
          </a:p>
          <a:p>
            <a:pPr marL="12700" marR="5080" indent="457200" algn="just">
              <a:lnSpc>
                <a:spcPct val="99000"/>
              </a:lnSpc>
              <a:spcBef>
                <a:spcPts val="120"/>
              </a:spcBef>
            </a:pPr>
            <a:r>
              <a:rPr lang="en-US" altLang="en-US">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rPr>
              <a:t>Image: </a:t>
            </a:r>
            <a:r>
              <a:rPr lang="en-US" altLang="en-US" i="1">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rPr>
              <a:t>OpenCV, Keras</a:t>
            </a:r>
            <a:endParaRPr lang="en-US" altLang="en-US">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endParaRPr>
          </a:p>
          <a:p>
            <a:pPr marL="12700" marR="5080" algn="just">
              <a:lnSpc>
                <a:spcPct val="99000"/>
              </a:lnSpc>
              <a:spcBef>
                <a:spcPts val="120"/>
              </a:spcBef>
            </a:pPr>
            <a:r>
              <a:rPr lang="en-US" altLang="en-US">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rPr>
              <a:t>Models Used:</a:t>
            </a:r>
            <a:endParaRPr lang="en-US" altLang="en-US">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endParaRPr>
          </a:p>
          <a:p>
            <a:pPr marL="12700" marR="5080" indent="457200" algn="just">
              <a:lnSpc>
                <a:spcPct val="99000"/>
              </a:lnSpc>
              <a:spcBef>
                <a:spcPts val="120"/>
              </a:spcBef>
            </a:pPr>
            <a:r>
              <a:rPr lang="en-US" altLang="en-US" i="1">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rPr>
              <a:t>LSTM for Text and Audio</a:t>
            </a:r>
            <a:endParaRPr lang="en-US" altLang="en-US" i="1">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endParaRPr>
          </a:p>
          <a:p>
            <a:pPr marL="12700" marR="5080" indent="457200" algn="just">
              <a:lnSpc>
                <a:spcPct val="99000"/>
              </a:lnSpc>
              <a:spcBef>
                <a:spcPts val="120"/>
              </a:spcBef>
            </a:pPr>
            <a:r>
              <a:rPr lang="en-US" altLang="en-US" i="1">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rPr>
              <a:t>CNN for Images</a:t>
            </a:r>
            <a:endParaRPr lang="en-US" altLang="en-US" i="1">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endParaRPr>
          </a:p>
          <a:p>
            <a:pPr marL="12700" marR="5080" algn="just">
              <a:lnSpc>
                <a:spcPct val="99000"/>
              </a:lnSpc>
              <a:spcBef>
                <a:spcPts val="120"/>
              </a:spcBef>
            </a:pPr>
            <a:r>
              <a:rPr lang="en-US" altLang="en-US">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rPr>
              <a:t>Fusion Technique: </a:t>
            </a:r>
            <a:endParaRPr lang="en-US" altLang="en-US">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endParaRPr>
          </a:p>
          <a:p>
            <a:pPr marL="12700" marR="5080" indent="457200" algn="just">
              <a:lnSpc>
                <a:spcPct val="99000"/>
              </a:lnSpc>
              <a:spcBef>
                <a:spcPts val="120"/>
              </a:spcBef>
            </a:pPr>
            <a:r>
              <a:rPr lang="en-US" altLang="en-US" i="1">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rPr>
              <a:t>Late Fusion with Priority-Majority Strategy</a:t>
            </a:r>
            <a:endParaRPr lang="en-US" altLang="en-US" i="1">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endParaRPr>
          </a:p>
        </p:txBody>
      </p:sp>
      <p:pic>
        <p:nvPicPr>
          <p:cNvPr id="25" name="object 25"/>
          <p:cNvPicPr/>
          <p:nvPr/>
        </p:nvPicPr>
        <p:blipFill>
          <a:blip r:embed="rId1" cstate="print"/>
          <a:stretch>
            <a:fillRect/>
          </a:stretch>
        </p:blipFill>
        <p:spPr>
          <a:xfrm>
            <a:off x="8430680" y="0"/>
            <a:ext cx="713318" cy="740662"/>
          </a:xfrm>
          <a:prstGeom prst="rect">
            <a:avLst/>
          </a:prstGeom>
        </p:spPr>
      </p:pic>
      <p:sp>
        <p:nvSpPr>
          <p:cNvPr id="26" name="object 26"/>
          <p:cNvSpPr txBox="1"/>
          <p:nvPr/>
        </p:nvSpPr>
        <p:spPr>
          <a:xfrm>
            <a:off x="8896873" y="4692608"/>
            <a:ext cx="161290" cy="196215"/>
          </a:xfrm>
          <a:prstGeom prst="rect">
            <a:avLst/>
          </a:prstGeom>
        </p:spPr>
        <p:txBody>
          <a:bodyPr vert="horz" wrap="square" lIns="0" tIns="0" rIns="0" bIns="0" rtlCol="0">
            <a:spAutoFit/>
          </a:bodyPr>
          <a:lstStyle/>
          <a:p>
            <a:pPr marL="38100">
              <a:lnSpc>
                <a:spcPts val="1425"/>
              </a:lnSpc>
            </a:pPr>
            <a:fld id="{81D60167-4931-47E6-BA6A-407CBD079E47}" type="slidenum">
              <a:rPr sz="1200" b="1" dirty="0">
                <a:solidFill>
                  <a:srgbClr val="FFFFFF"/>
                </a:solidFill>
                <a:latin typeface="Arial" panose="020B0604020202020204"/>
                <a:cs typeface="Arial" panose="020B0604020202020204"/>
              </a:rPr>
            </a:fld>
            <a:endParaRPr sz="1200">
              <a:latin typeface="Arial" panose="020B0604020202020204"/>
              <a:cs typeface="Arial" panose="020B0604020202020204"/>
            </a:endParaRPr>
          </a:p>
        </p:txBody>
      </p:sp>
      <p:pic>
        <p:nvPicPr>
          <p:cNvPr id="12" name="Picture 11"/>
          <p:cNvPicPr/>
          <p:nvPr/>
        </p:nvPicPr>
        <p:blipFill>
          <a:blip r:embed="rId2"/>
          <a:stretch>
            <a:fillRect/>
          </a:stretch>
        </p:blipFill>
        <p:spPr>
          <a:xfrm>
            <a:off x="5410200" y="1504950"/>
            <a:ext cx="681990" cy="582930"/>
          </a:xfrm>
          <a:prstGeom prst="rect">
            <a:avLst/>
          </a:prstGeom>
        </p:spPr>
      </p:pic>
      <p:pic>
        <p:nvPicPr>
          <p:cNvPr id="13" name="Picture 12"/>
          <p:cNvPicPr/>
          <p:nvPr/>
        </p:nvPicPr>
        <p:blipFill>
          <a:blip r:embed="rId3"/>
          <a:stretch>
            <a:fillRect/>
          </a:stretch>
        </p:blipFill>
        <p:spPr>
          <a:xfrm>
            <a:off x="6400800" y="1885950"/>
            <a:ext cx="612140" cy="659130"/>
          </a:xfrm>
          <a:prstGeom prst="rect">
            <a:avLst/>
          </a:prstGeom>
        </p:spPr>
      </p:pic>
      <p:pic>
        <p:nvPicPr>
          <p:cNvPr id="14" name="Picture 13"/>
          <p:cNvPicPr/>
          <p:nvPr/>
        </p:nvPicPr>
        <p:blipFill>
          <a:blip r:embed="rId4"/>
          <a:stretch>
            <a:fillRect/>
          </a:stretch>
        </p:blipFill>
        <p:spPr>
          <a:xfrm>
            <a:off x="7239000" y="2343150"/>
            <a:ext cx="1061720" cy="494030"/>
          </a:xfrm>
          <a:prstGeom prst="rect">
            <a:avLst/>
          </a:prstGeom>
        </p:spPr>
      </p:pic>
      <p:pic>
        <p:nvPicPr>
          <p:cNvPr id="15" name="Picture 14"/>
          <p:cNvPicPr/>
          <p:nvPr/>
        </p:nvPicPr>
        <p:blipFill>
          <a:blip r:embed="rId5"/>
          <a:stretch>
            <a:fillRect/>
          </a:stretch>
        </p:blipFill>
        <p:spPr>
          <a:xfrm>
            <a:off x="4419600" y="2641600"/>
            <a:ext cx="1826895" cy="652145"/>
          </a:xfrm>
          <a:prstGeom prst="rect">
            <a:avLst/>
          </a:prstGeom>
        </p:spPr>
      </p:pic>
      <p:pic>
        <p:nvPicPr>
          <p:cNvPr id="16" name="Picture 15"/>
          <p:cNvPicPr/>
          <p:nvPr/>
        </p:nvPicPr>
        <p:blipFill>
          <a:blip r:embed="rId6"/>
          <a:stretch>
            <a:fillRect/>
          </a:stretch>
        </p:blipFill>
        <p:spPr>
          <a:xfrm>
            <a:off x="6562090" y="3058160"/>
            <a:ext cx="779145" cy="901700"/>
          </a:xfrm>
          <a:prstGeom prst="rect">
            <a:avLst/>
          </a:prstGeom>
        </p:spPr>
      </p:pic>
      <p:pic>
        <p:nvPicPr>
          <p:cNvPr id="17" name="Picture 16"/>
          <p:cNvPicPr/>
          <p:nvPr/>
        </p:nvPicPr>
        <p:blipFill>
          <a:blip r:embed="rId7"/>
          <a:stretch>
            <a:fillRect/>
          </a:stretch>
        </p:blipFill>
        <p:spPr>
          <a:xfrm>
            <a:off x="7781925" y="3028950"/>
            <a:ext cx="929005" cy="891540"/>
          </a:xfrm>
          <a:prstGeom prst="rect">
            <a:avLst/>
          </a:prstGeom>
        </p:spPr>
      </p:pic>
      <p:pic>
        <p:nvPicPr>
          <p:cNvPr id="18" name="Picture 17"/>
          <p:cNvPicPr/>
          <p:nvPr/>
        </p:nvPicPr>
        <p:blipFill>
          <a:blip r:embed="rId8"/>
          <a:stretch>
            <a:fillRect/>
          </a:stretch>
        </p:blipFill>
        <p:spPr>
          <a:xfrm>
            <a:off x="7467600" y="1567180"/>
            <a:ext cx="617220" cy="53086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object 6"/>
          <p:cNvGrpSpPr/>
          <p:nvPr/>
        </p:nvGrpSpPr>
        <p:grpSpPr>
          <a:xfrm>
            <a:off x="6946840" y="4472735"/>
            <a:ext cx="2197735" cy="671195"/>
            <a:chOff x="6946840" y="4472735"/>
            <a:chExt cx="2197735" cy="671195"/>
          </a:xfrm>
        </p:grpSpPr>
        <p:sp>
          <p:nvSpPr>
            <p:cNvPr id="7" name="object 7"/>
            <p:cNvSpPr/>
            <p:nvPr/>
          </p:nvSpPr>
          <p:spPr>
            <a:xfrm>
              <a:off x="6946840" y="4948333"/>
              <a:ext cx="394335" cy="131445"/>
            </a:xfrm>
            <a:custGeom>
              <a:avLst/>
              <a:gdLst/>
              <a:ahLst/>
              <a:cxnLst/>
              <a:rect l="l" t="t" r="r" b="b"/>
              <a:pathLst>
                <a:path w="394334" h="131445">
                  <a:moveTo>
                    <a:pt x="394201" y="0"/>
                  </a:moveTo>
                  <a:lnTo>
                    <a:pt x="0" y="0"/>
                  </a:lnTo>
                  <a:lnTo>
                    <a:pt x="266382" y="131399"/>
                  </a:lnTo>
                  <a:lnTo>
                    <a:pt x="394201" y="0"/>
                  </a:lnTo>
                  <a:close/>
                </a:path>
              </a:pathLst>
            </a:custGeom>
            <a:solidFill>
              <a:srgbClr val="D26F00"/>
            </a:solidFill>
          </p:spPr>
          <p:txBody>
            <a:bodyPr wrap="square" lIns="0" tIns="0" rIns="0" bIns="0" rtlCol="0"/>
            <a:lstStyle/>
            <a:p/>
          </p:txBody>
        </p:sp>
        <p:sp>
          <p:nvSpPr>
            <p:cNvPr id="8" name="object 8"/>
            <p:cNvSpPr/>
            <p:nvPr/>
          </p:nvSpPr>
          <p:spPr>
            <a:xfrm>
              <a:off x="7106450" y="4472735"/>
              <a:ext cx="2037714" cy="671195"/>
            </a:xfrm>
            <a:custGeom>
              <a:avLst/>
              <a:gdLst/>
              <a:ahLst/>
              <a:cxnLst/>
              <a:rect l="l" t="t" r="r" b="b"/>
              <a:pathLst>
                <a:path w="2037715" h="671195">
                  <a:moveTo>
                    <a:pt x="2037547" y="0"/>
                  </a:moveTo>
                  <a:lnTo>
                    <a:pt x="668234" y="0"/>
                  </a:lnTo>
                  <a:lnTo>
                    <a:pt x="668234" y="2704"/>
                  </a:lnTo>
                  <a:lnTo>
                    <a:pt x="0" y="670775"/>
                  </a:lnTo>
                  <a:lnTo>
                    <a:pt x="2037547" y="670762"/>
                  </a:lnTo>
                  <a:lnTo>
                    <a:pt x="2037547" y="0"/>
                  </a:lnTo>
                  <a:close/>
                </a:path>
              </a:pathLst>
            </a:custGeom>
            <a:solidFill>
              <a:srgbClr val="C7D3E6"/>
            </a:solidFill>
          </p:spPr>
          <p:txBody>
            <a:bodyPr wrap="square" lIns="0" tIns="0" rIns="0" bIns="0" rtlCol="0"/>
            <a:lstStyle/>
            <a:p/>
          </p:txBody>
        </p:sp>
        <p:sp>
          <p:nvSpPr>
            <p:cNvPr id="9" name="object 9"/>
            <p:cNvSpPr/>
            <p:nvPr/>
          </p:nvSpPr>
          <p:spPr>
            <a:xfrm>
              <a:off x="6949808" y="4646750"/>
              <a:ext cx="2194560" cy="304800"/>
            </a:xfrm>
            <a:custGeom>
              <a:avLst/>
              <a:gdLst/>
              <a:ahLst/>
              <a:cxnLst/>
              <a:rect l="l" t="t" r="r" b="b"/>
              <a:pathLst>
                <a:path w="2194559" h="304800">
                  <a:moveTo>
                    <a:pt x="2194191" y="0"/>
                  </a:moveTo>
                  <a:lnTo>
                    <a:pt x="298145" y="0"/>
                  </a:lnTo>
                  <a:lnTo>
                    <a:pt x="298145" y="6400"/>
                  </a:lnTo>
                  <a:lnTo>
                    <a:pt x="0" y="304545"/>
                  </a:lnTo>
                  <a:lnTo>
                    <a:pt x="2194191" y="304558"/>
                  </a:lnTo>
                  <a:lnTo>
                    <a:pt x="2194191" y="0"/>
                  </a:lnTo>
                  <a:close/>
                </a:path>
              </a:pathLst>
            </a:custGeom>
            <a:solidFill>
              <a:srgbClr val="FF9800"/>
            </a:solidFill>
          </p:spPr>
          <p:txBody>
            <a:bodyPr wrap="square" lIns="0" tIns="0" rIns="0" bIns="0" rtlCol="0"/>
            <a:lstStyle/>
            <a:p/>
          </p:txBody>
        </p:sp>
      </p:grpSp>
      <p:grpSp>
        <p:nvGrpSpPr>
          <p:cNvPr id="2" name="object 2"/>
          <p:cNvGrpSpPr/>
          <p:nvPr/>
        </p:nvGrpSpPr>
        <p:grpSpPr>
          <a:xfrm>
            <a:off x="0" y="49"/>
            <a:ext cx="7072630" cy="1327785"/>
            <a:chOff x="0" y="49"/>
            <a:chExt cx="7072630" cy="1327785"/>
          </a:xfrm>
        </p:grpSpPr>
        <p:sp>
          <p:nvSpPr>
            <p:cNvPr id="3" name="object 3"/>
            <p:cNvSpPr/>
            <p:nvPr/>
          </p:nvSpPr>
          <p:spPr>
            <a:xfrm>
              <a:off x="6292648" y="126423"/>
              <a:ext cx="779780" cy="260350"/>
            </a:xfrm>
            <a:custGeom>
              <a:avLst/>
              <a:gdLst/>
              <a:ahLst/>
              <a:cxnLst/>
              <a:rect l="l" t="t" r="r" b="b"/>
              <a:pathLst>
                <a:path w="779779" h="260350">
                  <a:moveTo>
                    <a:pt x="252817" y="0"/>
                  </a:moveTo>
                  <a:lnTo>
                    <a:pt x="0" y="259800"/>
                  </a:lnTo>
                  <a:lnTo>
                    <a:pt x="779699" y="259800"/>
                  </a:lnTo>
                  <a:lnTo>
                    <a:pt x="252817" y="0"/>
                  </a:lnTo>
                  <a:close/>
                </a:path>
              </a:pathLst>
            </a:custGeom>
            <a:solidFill>
              <a:srgbClr val="263248"/>
            </a:solidFill>
          </p:spPr>
          <p:txBody>
            <a:bodyPr wrap="square" lIns="0" tIns="0" rIns="0" bIns="0" rtlCol="0"/>
            <a:lstStyle/>
            <a:p/>
          </p:txBody>
        </p:sp>
        <p:sp>
          <p:nvSpPr>
            <p:cNvPr id="4" name="object 4"/>
            <p:cNvSpPr/>
            <p:nvPr/>
          </p:nvSpPr>
          <p:spPr>
            <a:xfrm>
              <a:off x="0" y="49"/>
              <a:ext cx="6756400" cy="1327785"/>
            </a:xfrm>
            <a:custGeom>
              <a:avLst/>
              <a:gdLst/>
              <a:ahLst/>
              <a:cxnLst/>
              <a:rect l="l" t="t" r="r" b="b"/>
              <a:pathLst>
                <a:path w="6756400" h="1327785">
                  <a:moveTo>
                    <a:pt x="6756158" y="0"/>
                  </a:moveTo>
                  <a:lnTo>
                    <a:pt x="0" y="0"/>
                  </a:lnTo>
                  <a:lnTo>
                    <a:pt x="0" y="1327302"/>
                  </a:lnTo>
                  <a:lnTo>
                    <a:pt x="5434355" y="1327302"/>
                  </a:lnTo>
                  <a:lnTo>
                    <a:pt x="5434355" y="1321816"/>
                  </a:lnTo>
                  <a:lnTo>
                    <a:pt x="6756158" y="0"/>
                  </a:lnTo>
                  <a:close/>
                </a:path>
              </a:pathLst>
            </a:custGeom>
            <a:solidFill>
              <a:srgbClr val="C7D3E6"/>
            </a:solidFill>
          </p:spPr>
          <p:txBody>
            <a:bodyPr wrap="square" lIns="0" tIns="0" rIns="0" bIns="0" rtlCol="0"/>
            <a:lstStyle/>
            <a:p/>
          </p:txBody>
        </p:sp>
        <p:sp>
          <p:nvSpPr>
            <p:cNvPr id="5" name="object 5"/>
            <p:cNvSpPr/>
            <p:nvPr/>
          </p:nvSpPr>
          <p:spPr>
            <a:xfrm>
              <a:off x="0" y="381011"/>
              <a:ext cx="7072630" cy="772160"/>
            </a:xfrm>
            <a:custGeom>
              <a:avLst/>
              <a:gdLst/>
              <a:ahLst/>
              <a:cxnLst/>
              <a:rect l="l" t="t" r="r" b="b"/>
              <a:pathLst>
                <a:path w="7072630" h="772160">
                  <a:moveTo>
                    <a:pt x="7072426" y="0"/>
                  </a:moveTo>
                  <a:lnTo>
                    <a:pt x="0" y="0"/>
                  </a:lnTo>
                  <a:lnTo>
                    <a:pt x="0" y="771740"/>
                  </a:lnTo>
                  <a:lnTo>
                    <a:pt x="6303899" y="771740"/>
                  </a:lnTo>
                  <a:lnTo>
                    <a:pt x="6303899" y="768527"/>
                  </a:lnTo>
                  <a:lnTo>
                    <a:pt x="7072426" y="0"/>
                  </a:lnTo>
                  <a:close/>
                </a:path>
              </a:pathLst>
            </a:custGeom>
            <a:solidFill>
              <a:srgbClr val="3F5378"/>
            </a:solidFill>
          </p:spPr>
          <p:txBody>
            <a:bodyPr wrap="square" lIns="0" tIns="0" rIns="0" bIns="0" rtlCol="0"/>
            <a:lstStyle/>
            <a:p/>
          </p:txBody>
        </p:sp>
      </p:grpSp>
      <p:pic>
        <p:nvPicPr>
          <p:cNvPr id="14" name="Picture 13" descr="mermaid-diagram-2024-12-04-042746 (1)"/>
          <p:cNvPicPr>
            <a:picLocks noChangeAspect="1"/>
          </p:cNvPicPr>
          <p:nvPr/>
        </p:nvPicPr>
        <p:blipFill>
          <a:blip r:embed="rId1"/>
          <a:stretch>
            <a:fillRect/>
          </a:stretch>
        </p:blipFill>
        <p:spPr>
          <a:xfrm>
            <a:off x="4802505" y="599440"/>
            <a:ext cx="4448175" cy="4282440"/>
          </a:xfrm>
          <a:prstGeom prst="rect">
            <a:avLst/>
          </a:prstGeom>
        </p:spPr>
      </p:pic>
      <p:sp>
        <p:nvSpPr>
          <p:cNvPr id="10" name="object 10"/>
          <p:cNvSpPr txBox="1">
            <a:spLocks noGrp="1"/>
          </p:cNvSpPr>
          <p:nvPr>
            <p:ph type="title"/>
          </p:nvPr>
        </p:nvSpPr>
        <p:spPr>
          <a:xfrm>
            <a:off x="234315" y="381635"/>
            <a:ext cx="6003290" cy="566420"/>
          </a:xfrm>
          <a:prstGeom prst="rect">
            <a:avLst/>
          </a:prstGeom>
        </p:spPr>
        <p:txBody>
          <a:bodyPr vert="horz" wrap="square" lIns="0" tIns="12700" rIns="0" bIns="0" rtlCol="0">
            <a:spAutoFit/>
          </a:bodyPr>
          <a:lstStyle/>
          <a:p>
            <a:pPr marL="12700">
              <a:lnSpc>
                <a:spcPct val="100000"/>
              </a:lnSpc>
              <a:spcBef>
                <a:spcPts val="100"/>
              </a:spcBef>
            </a:pPr>
            <a:r>
              <a:rPr lang="en-US" altLang="en-US" sz="3600">
                <a:solidFill>
                  <a:schemeClr val="bg1"/>
                </a:solidFill>
              </a:rPr>
              <a:t>Model Workflow</a:t>
            </a:r>
            <a:endParaRPr lang="en-US" altLang="en-US" sz="3600">
              <a:solidFill>
                <a:schemeClr val="bg1"/>
              </a:solidFill>
            </a:endParaRPr>
          </a:p>
        </p:txBody>
      </p:sp>
      <p:sp>
        <p:nvSpPr>
          <p:cNvPr id="11" name="object 11"/>
          <p:cNvSpPr txBox="1"/>
          <p:nvPr/>
        </p:nvSpPr>
        <p:spPr>
          <a:xfrm>
            <a:off x="152095" y="1320673"/>
            <a:ext cx="8475980" cy="3759200"/>
          </a:xfrm>
          <a:prstGeom prst="rect">
            <a:avLst/>
          </a:prstGeom>
        </p:spPr>
        <p:txBody>
          <a:bodyPr vert="horz" wrap="square" lIns="0" tIns="15240" rIns="0" bIns="0" rtlCol="0">
            <a:spAutoFit/>
          </a:bodyPr>
          <a:lstStyle/>
          <a:p>
            <a:pPr marL="298450" marR="5080" indent="-285750" algn="just">
              <a:lnSpc>
                <a:spcPct val="99000"/>
              </a:lnSpc>
              <a:spcBef>
                <a:spcPts val="120"/>
              </a:spcBef>
              <a:buFont typeface="Wingdings" panose="05000000000000000000" charset="0"/>
              <a:buChar char="v"/>
            </a:pPr>
            <a:r>
              <a:rPr lang="en-US" altLang="en-US">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rPr>
              <a:t>Input Data: </a:t>
            </a:r>
            <a:endParaRPr lang="en-US" altLang="en-US">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endParaRPr>
          </a:p>
          <a:p>
            <a:pPr marL="755650" marR="5080" lvl="1" indent="-285750" algn="just">
              <a:lnSpc>
                <a:spcPct val="99000"/>
              </a:lnSpc>
              <a:spcBef>
                <a:spcPts val="120"/>
              </a:spcBef>
              <a:buFont typeface="Wingdings" panose="05000000000000000000" charset="0"/>
              <a:buChar char="v"/>
            </a:pPr>
            <a:r>
              <a:rPr lang="en-US" altLang="en-US" i="1">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rPr>
              <a:t>Text sentences, audio files, and images.</a:t>
            </a:r>
            <a:endParaRPr lang="en-US" altLang="en-US">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endParaRPr>
          </a:p>
          <a:p>
            <a:pPr marL="469900" marR="5080" lvl="1" indent="0" algn="just">
              <a:lnSpc>
                <a:spcPct val="99000"/>
              </a:lnSpc>
              <a:spcBef>
                <a:spcPts val="120"/>
              </a:spcBef>
              <a:buFont typeface="Wingdings" panose="05000000000000000000" charset="0"/>
              <a:buNone/>
            </a:pPr>
            <a:endParaRPr lang="en-US" altLang="en-US">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endParaRPr>
          </a:p>
          <a:p>
            <a:pPr marL="298450" marR="5080" indent="-285750" algn="just">
              <a:lnSpc>
                <a:spcPct val="99000"/>
              </a:lnSpc>
              <a:spcBef>
                <a:spcPts val="120"/>
              </a:spcBef>
              <a:buFont typeface="Wingdings" panose="05000000000000000000" charset="0"/>
              <a:buChar char="v"/>
            </a:pPr>
            <a:r>
              <a:rPr lang="en-US" altLang="en-US">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rPr>
              <a:t>Preprocessing: </a:t>
            </a:r>
            <a:endParaRPr lang="en-US" altLang="en-US">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endParaRPr>
          </a:p>
          <a:p>
            <a:pPr marL="755650" marR="5080" lvl="1" indent="-285750" algn="just">
              <a:lnSpc>
                <a:spcPct val="99000"/>
              </a:lnSpc>
              <a:spcBef>
                <a:spcPts val="120"/>
              </a:spcBef>
              <a:buFont typeface="Wingdings" panose="05000000000000000000" charset="0"/>
              <a:buChar char="v"/>
            </a:pPr>
            <a:r>
              <a:rPr lang="en-US" altLang="en-US" i="1">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rPr>
              <a:t>Tokenization, feature extraction, resizing.</a:t>
            </a:r>
            <a:endParaRPr lang="en-US" altLang="en-US">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endParaRPr>
          </a:p>
          <a:p>
            <a:pPr marL="469900" marR="5080" lvl="1" indent="0" algn="just">
              <a:lnSpc>
                <a:spcPct val="99000"/>
              </a:lnSpc>
              <a:spcBef>
                <a:spcPts val="120"/>
              </a:spcBef>
              <a:buFont typeface="Wingdings" panose="05000000000000000000" charset="0"/>
              <a:buNone/>
            </a:pPr>
            <a:endParaRPr lang="en-US" altLang="en-US">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endParaRPr>
          </a:p>
          <a:p>
            <a:pPr marL="298450" marR="5080" indent="-285750" algn="just">
              <a:lnSpc>
                <a:spcPct val="99000"/>
              </a:lnSpc>
              <a:spcBef>
                <a:spcPts val="120"/>
              </a:spcBef>
              <a:buFont typeface="Wingdings" panose="05000000000000000000" charset="0"/>
              <a:buChar char="v"/>
            </a:pPr>
            <a:r>
              <a:rPr lang="en-US" altLang="en-US">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rPr>
              <a:t>Individual Models:</a:t>
            </a:r>
            <a:endParaRPr lang="en-US" altLang="en-US">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endParaRPr>
          </a:p>
          <a:p>
            <a:pPr marL="755650" marR="5080" lvl="1" indent="-285750" algn="just">
              <a:lnSpc>
                <a:spcPct val="99000"/>
              </a:lnSpc>
              <a:spcBef>
                <a:spcPts val="120"/>
              </a:spcBef>
              <a:buFont typeface="Wingdings" panose="05000000000000000000" charset="0"/>
              <a:buChar char="v"/>
            </a:pPr>
            <a:r>
              <a:rPr lang="en-US" altLang="en-US" i="1">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rPr>
              <a:t>Text processed with LSTM.</a:t>
            </a:r>
            <a:endParaRPr lang="en-US" altLang="en-US" i="1">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endParaRPr>
          </a:p>
          <a:p>
            <a:pPr marL="755650" marR="5080" lvl="1" indent="-285750" algn="just">
              <a:lnSpc>
                <a:spcPct val="99000"/>
              </a:lnSpc>
              <a:spcBef>
                <a:spcPts val="120"/>
              </a:spcBef>
              <a:buFont typeface="Wingdings" panose="05000000000000000000" charset="0"/>
              <a:buChar char="v"/>
            </a:pPr>
            <a:r>
              <a:rPr lang="en-US" altLang="en-US" i="1">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rPr>
              <a:t>Audio analyzed via MFCCs and LSTM.</a:t>
            </a:r>
            <a:endParaRPr lang="en-US" altLang="en-US" i="1">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endParaRPr>
          </a:p>
          <a:p>
            <a:pPr marL="755650" marR="5080" lvl="1" indent="-285750" algn="just">
              <a:lnSpc>
                <a:spcPct val="99000"/>
              </a:lnSpc>
              <a:spcBef>
                <a:spcPts val="120"/>
              </a:spcBef>
              <a:buFont typeface="Wingdings" panose="05000000000000000000" charset="0"/>
              <a:buChar char="v"/>
            </a:pPr>
            <a:r>
              <a:rPr lang="en-US" altLang="en-US" i="1">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rPr>
              <a:t>Image processed with CNN for facial sentiment detection.</a:t>
            </a:r>
            <a:endParaRPr lang="en-US" altLang="en-US" i="1">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endParaRPr>
          </a:p>
          <a:p>
            <a:pPr marL="469900" marR="5080" lvl="1" indent="0" algn="just">
              <a:lnSpc>
                <a:spcPct val="99000"/>
              </a:lnSpc>
              <a:spcBef>
                <a:spcPts val="120"/>
              </a:spcBef>
              <a:buFont typeface="Wingdings" panose="05000000000000000000" charset="0"/>
              <a:buNone/>
            </a:pPr>
            <a:endParaRPr lang="en-US" altLang="en-US">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endParaRPr>
          </a:p>
          <a:p>
            <a:pPr marL="298450" marR="5080" indent="-285750" algn="just">
              <a:lnSpc>
                <a:spcPct val="99000"/>
              </a:lnSpc>
              <a:spcBef>
                <a:spcPts val="120"/>
              </a:spcBef>
              <a:buFont typeface="Wingdings" panose="05000000000000000000" charset="0"/>
              <a:buChar char="v"/>
            </a:pPr>
            <a:r>
              <a:rPr lang="en-US" altLang="en-US">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rPr>
              <a:t>Fusion:</a:t>
            </a:r>
            <a:endParaRPr lang="en-US" altLang="en-US">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endParaRPr>
          </a:p>
          <a:p>
            <a:pPr marL="755650" marR="5080" lvl="1" indent="-285750" algn="just">
              <a:lnSpc>
                <a:spcPct val="99000"/>
              </a:lnSpc>
              <a:spcBef>
                <a:spcPts val="120"/>
              </a:spcBef>
              <a:buFont typeface="Wingdings" panose="05000000000000000000" charset="0"/>
              <a:buChar char="v"/>
            </a:pPr>
            <a:r>
              <a:rPr lang="en-US" altLang="en-US">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rPr>
              <a:t> </a:t>
            </a:r>
            <a:r>
              <a:rPr lang="en-US" altLang="en-US" i="1">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rPr>
              <a:t>Combining predictions from all models using late fusion.</a:t>
            </a:r>
            <a:endParaRPr lang="en-US" altLang="en-US" i="1">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endParaRPr>
          </a:p>
        </p:txBody>
      </p:sp>
      <p:pic>
        <p:nvPicPr>
          <p:cNvPr id="25" name="object 25"/>
          <p:cNvPicPr/>
          <p:nvPr/>
        </p:nvPicPr>
        <p:blipFill>
          <a:blip r:embed="rId2" cstate="print"/>
          <a:stretch>
            <a:fillRect/>
          </a:stretch>
        </p:blipFill>
        <p:spPr>
          <a:xfrm>
            <a:off x="8430680" y="0"/>
            <a:ext cx="713318" cy="740662"/>
          </a:xfrm>
          <a:prstGeom prst="rect">
            <a:avLst/>
          </a:prstGeom>
        </p:spPr>
      </p:pic>
      <p:sp>
        <p:nvSpPr>
          <p:cNvPr id="26" name="object 26"/>
          <p:cNvSpPr txBox="1"/>
          <p:nvPr/>
        </p:nvSpPr>
        <p:spPr>
          <a:xfrm>
            <a:off x="8896873" y="4692608"/>
            <a:ext cx="161290" cy="196215"/>
          </a:xfrm>
          <a:prstGeom prst="rect">
            <a:avLst/>
          </a:prstGeom>
        </p:spPr>
        <p:txBody>
          <a:bodyPr vert="horz" wrap="square" lIns="0" tIns="0" rIns="0" bIns="0" rtlCol="0">
            <a:spAutoFit/>
          </a:bodyPr>
          <a:lstStyle/>
          <a:p>
            <a:pPr marL="38100">
              <a:lnSpc>
                <a:spcPts val="1425"/>
              </a:lnSpc>
            </a:pPr>
            <a:fld id="{81D60167-4931-47E6-BA6A-407CBD079E47}" type="slidenum">
              <a:rPr sz="1200" b="1" dirty="0">
                <a:solidFill>
                  <a:srgbClr val="FFFFFF"/>
                </a:solidFill>
                <a:latin typeface="Arial" panose="020B0604020202020204"/>
                <a:cs typeface="Arial" panose="020B0604020202020204"/>
              </a:rPr>
            </a:fld>
            <a:endParaRPr sz="1200">
              <a:latin typeface="Arial" panose="020B0604020202020204"/>
              <a:cs typeface="Arial" panose="020B060402020202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49"/>
            <a:ext cx="7072630" cy="1327785"/>
            <a:chOff x="0" y="49"/>
            <a:chExt cx="7072630" cy="1327785"/>
          </a:xfrm>
        </p:grpSpPr>
        <p:sp>
          <p:nvSpPr>
            <p:cNvPr id="3" name="object 3"/>
            <p:cNvSpPr/>
            <p:nvPr/>
          </p:nvSpPr>
          <p:spPr>
            <a:xfrm>
              <a:off x="6292648" y="126423"/>
              <a:ext cx="779780" cy="260350"/>
            </a:xfrm>
            <a:custGeom>
              <a:avLst/>
              <a:gdLst/>
              <a:ahLst/>
              <a:cxnLst/>
              <a:rect l="l" t="t" r="r" b="b"/>
              <a:pathLst>
                <a:path w="779779" h="260350">
                  <a:moveTo>
                    <a:pt x="252817" y="0"/>
                  </a:moveTo>
                  <a:lnTo>
                    <a:pt x="0" y="259800"/>
                  </a:lnTo>
                  <a:lnTo>
                    <a:pt x="779699" y="259800"/>
                  </a:lnTo>
                  <a:lnTo>
                    <a:pt x="252817" y="0"/>
                  </a:lnTo>
                  <a:close/>
                </a:path>
              </a:pathLst>
            </a:custGeom>
            <a:solidFill>
              <a:srgbClr val="263248"/>
            </a:solidFill>
          </p:spPr>
          <p:txBody>
            <a:bodyPr wrap="square" lIns="0" tIns="0" rIns="0" bIns="0" rtlCol="0"/>
            <a:lstStyle/>
            <a:p/>
          </p:txBody>
        </p:sp>
        <p:sp>
          <p:nvSpPr>
            <p:cNvPr id="4" name="object 4"/>
            <p:cNvSpPr/>
            <p:nvPr/>
          </p:nvSpPr>
          <p:spPr>
            <a:xfrm>
              <a:off x="0" y="49"/>
              <a:ext cx="6756400" cy="1327785"/>
            </a:xfrm>
            <a:custGeom>
              <a:avLst/>
              <a:gdLst/>
              <a:ahLst/>
              <a:cxnLst/>
              <a:rect l="l" t="t" r="r" b="b"/>
              <a:pathLst>
                <a:path w="6756400" h="1327785">
                  <a:moveTo>
                    <a:pt x="6756158" y="0"/>
                  </a:moveTo>
                  <a:lnTo>
                    <a:pt x="0" y="0"/>
                  </a:lnTo>
                  <a:lnTo>
                    <a:pt x="0" y="1327302"/>
                  </a:lnTo>
                  <a:lnTo>
                    <a:pt x="5434355" y="1327302"/>
                  </a:lnTo>
                  <a:lnTo>
                    <a:pt x="5434355" y="1321816"/>
                  </a:lnTo>
                  <a:lnTo>
                    <a:pt x="6756158" y="0"/>
                  </a:lnTo>
                  <a:close/>
                </a:path>
              </a:pathLst>
            </a:custGeom>
            <a:solidFill>
              <a:srgbClr val="C7D3E6"/>
            </a:solidFill>
          </p:spPr>
          <p:txBody>
            <a:bodyPr wrap="square" lIns="0" tIns="0" rIns="0" bIns="0" rtlCol="0"/>
            <a:lstStyle/>
            <a:p/>
          </p:txBody>
        </p:sp>
        <p:sp>
          <p:nvSpPr>
            <p:cNvPr id="5" name="object 5"/>
            <p:cNvSpPr/>
            <p:nvPr/>
          </p:nvSpPr>
          <p:spPr>
            <a:xfrm>
              <a:off x="0" y="381011"/>
              <a:ext cx="7072630" cy="772160"/>
            </a:xfrm>
            <a:custGeom>
              <a:avLst/>
              <a:gdLst/>
              <a:ahLst/>
              <a:cxnLst/>
              <a:rect l="l" t="t" r="r" b="b"/>
              <a:pathLst>
                <a:path w="7072630" h="772160">
                  <a:moveTo>
                    <a:pt x="7072426" y="0"/>
                  </a:moveTo>
                  <a:lnTo>
                    <a:pt x="0" y="0"/>
                  </a:lnTo>
                  <a:lnTo>
                    <a:pt x="0" y="771740"/>
                  </a:lnTo>
                  <a:lnTo>
                    <a:pt x="6303899" y="771740"/>
                  </a:lnTo>
                  <a:lnTo>
                    <a:pt x="6303899" y="768527"/>
                  </a:lnTo>
                  <a:lnTo>
                    <a:pt x="7072426" y="0"/>
                  </a:lnTo>
                  <a:close/>
                </a:path>
              </a:pathLst>
            </a:custGeom>
            <a:solidFill>
              <a:srgbClr val="3F5378"/>
            </a:solidFill>
          </p:spPr>
          <p:txBody>
            <a:bodyPr wrap="square" lIns="0" tIns="0" rIns="0" bIns="0" rtlCol="0"/>
            <a:lstStyle/>
            <a:p/>
          </p:txBody>
        </p:sp>
      </p:grpSp>
      <p:grpSp>
        <p:nvGrpSpPr>
          <p:cNvPr id="6" name="object 6"/>
          <p:cNvGrpSpPr/>
          <p:nvPr/>
        </p:nvGrpSpPr>
        <p:grpSpPr>
          <a:xfrm>
            <a:off x="6946840" y="4472735"/>
            <a:ext cx="2197735" cy="671195"/>
            <a:chOff x="6946840" y="4472735"/>
            <a:chExt cx="2197735" cy="671195"/>
          </a:xfrm>
        </p:grpSpPr>
        <p:sp>
          <p:nvSpPr>
            <p:cNvPr id="7" name="object 7"/>
            <p:cNvSpPr/>
            <p:nvPr/>
          </p:nvSpPr>
          <p:spPr>
            <a:xfrm>
              <a:off x="6946840" y="4948333"/>
              <a:ext cx="394335" cy="131445"/>
            </a:xfrm>
            <a:custGeom>
              <a:avLst/>
              <a:gdLst/>
              <a:ahLst/>
              <a:cxnLst/>
              <a:rect l="l" t="t" r="r" b="b"/>
              <a:pathLst>
                <a:path w="394334" h="131445">
                  <a:moveTo>
                    <a:pt x="394201" y="0"/>
                  </a:moveTo>
                  <a:lnTo>
                    <a:pt x="0" y="0"/>
                  </a:lnTo>
                  <a:lnTo>
                    <a:pt x="266382" y="131399"/>
                  </a:lnTo>
                  <a:lnTo>
                    <a:pt x="394201" y="0"/>
                  </a:lnTo>
                  <a:close/>
                </a:path>
              </a:pathLst>
            </a:custGeom>
            <a:solidFill>
              <a:srgbClr val="D26F00"/>
            </a:solidFill>
          </p:spPr>
          <p:txBody>
            <a:bodyPr wrap="square" lIns="0" tIns="0" rIns="0" bIns="0" rtlCol="0"/>
            <a:lstStyle/>
            <a:p/>
          </p:txBody>
        </p:sp>
        <p:sp>
          <p:nvSpPr>
            <p:cNvPr id="8" name="object 8"/>
            <p:cNvSpPr/>
            <p:nvPr/>
          </p:nvSpPr>
          <p:spPr>
            <a:xfrm>
              <a:off x="7106450" y="4472735"/>
              <a:ext cx="2037714" cy="671195"/>
            </a:xfrm>
            <a:custGeom>
              <a:avLst/>
              <a:gdLst/>
              <a:ahLst/>
              <a:cxnLst/>
              <a:rect l="l" t="t" r="r" b="b"/>
              <a:pathLst>
                <a:path w="2037715" h="671195">
                  <a:moveTo>
                    <a:pt x="2037547" y="0"/>
                  </a:moveTo>
                  <a:lnTo>
                    <a:pt x="668234" y="0"/>
                  </a:lnTo>
                  <a:lnTo>
                    <a:pt x="668234" y="2704"/>
                  </a:lnTo>
                  <a:lnTo>
                    <a:pt x="0" y="670775"/>
                  </a:lnTo>
                  <a:lnTo>
                    <a:pt x="2037547" y="670762"/>
                  </a:lnTo>
                  <a:lnTo>
                    <a:pt x="2037547" y="0"/>
                  </a:lnTo>
                  <a:close/>
                </a:path>
              </a:pathLst>
            </a:custGeom>
            <a:solidFill>
              <a:srgbClr val="C7D3E6"/>
            </a:solidFill>
          </p:spPr>
          <p:txBody>
            <a:bodyPr wrap="square" lIns="0" tIns="0" rIns="0" bIns="0" rtlCol="0"/>
            <a:lstStyle/>
            <a:p/>
          </p:txBody>
        </p:sp>
        <p:sp>
          <p:nvSpPr>
            <p:cNvPr id="9" name="object 9"/>
            <p:cNvSpPr/>
            <p:nvPr/>
          </p:nvSpPr>
          <p:spPr>
            <a:xfrm>
              <a:off x="6949808" y="4646750"/>
              <a:ext cx="2194560" cy="304800"/>
            </a:xfrm>
            <a:custGeom>
              <a:avLst/>
              <a:gdLst/>
              <a:ahLst/>
              <a:cxnLst/>
              <a:rect l="l" t="t" r="r" b="b"/>
              <a:pathLst>
                <a:path w="2194559" h="304800">
                  <a:moveTo>
                    <a:pt x="2194191" y="0"/>
                  </a:moveTo>
                  <a:lnTo>
                    <a:pt x="298145" y="0"/>
                  </a:lnTo>
                  <a:lnTo>
                    <a:pt x="298145" y="6400"/>
                  </a:lnTo>
                  <a:lnTo>
                    <a:pt x="0" y="304545"/>
                  </a:lnTo>
                  <a:lnTo>
                    <a:pt x="2194191" y="304558"/>
                  </a:lnTo>
                  <a:lnTo>
                    <a:pt x="2194191" y="0"/>
                  </a:lnTo>
                  <a:close/>
                </a:path>
              </a:pathLst>
            </a:custGeom>
            <a:solidFill>
              <a:srgbClr val="FF9800"/>
            </a:solidFill>
          </p:spPr>
          <p:txBody>
            <a:bodyPr wrap="square" lIns="0" tIns="0" rIns="0" bIns="0" rtlCol="0"/>
            <a:lstStyle/>
            <a:p/>
          </p:txBody>
        </p:sp>
      </p:grpSp>
      <p:sp>
        <p:nvSpPr>
          <p:cNvPr id="10" name="object 10"/>
          <p:cNvSpPr txBox="1">
            <a:spLocks noGrp="1"/>
          </p:cNvSpPr>
          <p:nvPr>
            <p:ph type="title"/>
          </p:nvPr>
        </p:nvSpPr>
        <p:spPr>
          <a:xfrm>
            <a:off x="234315" y="381635"/>
            <a:ext cx="5180330" cy="566420"/>
          </a:xfrm>
          <a:prstGeom prst="rect">
            <a:avLst/>
          </a:prstGeom>
        </p:spPr>
        <p:txBody>
          <a:bodyPr vert="horz" wrap="square" lIns="0" tIns="12700" rIns="0" bIns="0" rtlCol="0">
            <a:spAutoFit/>
          </a:bodyPr>
          <a:lstStyle/>
          <a:p>
            <a:pPr marL="12700">
              <a:lnSpc>
                <a:spcPct val="100000"/>
              </a:lnSpc>
              <a:spcBef>
                <a:spcPts val="100"/>
              </a:spcBef>
            </a:pPr>
            <a:r>
              <a:rPr lang="en-US" altLang="en-US" sz="3600">
                <a:solidFill>
                  <a:schemeClr val="bg1"/>
                </a:solidFill>
              </a:rPr>
              <a:t>Text-Based Analysis</a:t>
            </a:r>
            <a:endParaRPr lang="en-US" altLang="en-US" sz="3600">
              <a:solidFill>
                <a:schemeClr val="bg1"/>
              </a:solidFill>
            </a:endParaRPr>
          </a:p>
        </p:txBody>
      </p:sp>
      <p:sp>
        <p:nvSpPr>
          <p:cNvPr id="11" name="object 11"/>
          <p:cNvSpPr txBox="1"/>
          <p:nvPr/>
        </p:nvSpPr>
        <p:spPr>
          <a:xfrm>
            <a:off x="152095" y="1327658"/>
            <a:ext cx="8475980" cy="3108325"/>
          </a:xfrm>
          <a:prstGeom prst="rect">
            <a:avLst/>
          </a:prstGeom>
        </p:spPr>
        <p:txBody>
          <a:bodyPr vert="horz" wrap="square" lIns="0" tIns="15240" rIns="0" bIns="0" rtlCol="0">
            <a:spAutoFit/>
          </a:bodyPr>
          <a:lstStyle/>
          <a:p>
            <a:pPr marL="298450" marR="5080" indent="-285750" algn="just">
              <a:lnSpc>
                <a:spcPct val="99000"/>
              </a:lnSpc>
              <a:spcBef>
                <a:spcPts val="120"/>
              </a:spcBef>
              <a:buFont typeface="Wingdings" panose="05000000000000000000" charset="0"/>
              <a:buChar char="v"/>
            </a:pPr>
            <a:r>
              <a:rPr lang="en-US" altLang="en-US" sz="1600">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rPr>
              <a:t>Overview</a:t>
            </a:r>
            <a:endParaRPr lang="en-US" altLang="en-US" sz="1600">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endParaRPr>
          </a:p>
          <a:p>
            <a:pPr marL="755650" marR="5080" lvl="1" indent="-285750" algn="just">
              <a:lnSpc>
                <a:spcPct val="99000"/>
              </a:lnSpc>
              <a:spcBef>
                <a:spcPts val="120"/>
              </a:spcBef>
              <a:buFont typeface="Wingdings" panose="05000000000000000000" charset="0"/>
              <a:buChar char="v"/>
            </a:pPr>
            <a:r>
              <a:rPr lang="en-US" altLang="en-US" sz="1600">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rPr>
              <a:t>This model analyzes textual data to detect sentiment through linguistic patterns.</a:t>
            </a:r>
            <a:endParaRPr lang="en-US" altLang="en-US" sz="1600">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endParaRPr>
          </a:p>
          <a:p>
            <a:pPr marL="755650" marR="5080" lvl="1" indent="-285750" algn="just">
              <a:lnSpc>
                <a:spcPct val="99000"/>
              </a:lnSpc>
              <a:spcBef>
                <a:spcPts val="120"/>
              </a:spcBef>
              <a:buFont typeface="Wingdings" panose="05000000000000000000" charset="0"/>
              <a:buChar char="v"/>
            </a:pPr>
            <a:r>
              <a:rPr lang="en-US" altLang="en-US" sz="1600">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rPr>
              <a:t>Uses an ensemble approach for enhanced accuracy.</a:t>
            </a:r>
            <a:endParaRPr lang="en-US" altLang="en-US" sz="1600">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endParaRPr>
          </a:p>
          <a:p>
            <a:pPr marL="298450" marR="5080" indent="-285750" algn="just">
              <a:lnSpc>
                <a:spcPct val="99000"/>
              </a:lnSpc>
              <a:spcBef>
                <a:spcPts val="120"/>
              </a:spcBef>
              <a:buFont typeface="Wingdings" panose="05000000000000000000" charset="0"/>
              <a:buChar char="v"/>
            </a:pPr>
            <a:r>
              <a:rPr lang="en-US" altLang="en-US" sz="1600">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rPr>
              <a:t>Preprocessing Steps</a:t>
            </a:r>
            <a:endParaRPr lang="en-US" altLang="en-US" sz="1600">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endParaRPr>
          </a:p>
          <a:p>
            <a:pPr marL="755650" marR="5080" lvl="1" indent="-285750" algn="just">
              <a:lnSpc>
                <a:spcPct val="99000"/>
              </a:lnSpc>
              <a:spcBef>
                <a:spcPts val="120"/>
              </a:spcBef>
              <a:buFont typeface="Wingdings" panose="05000000000000000000" charset="0"/>
              <a:buChar char="v"/>
            </a:pPr>
            <a:r>
              <a:rPr lang="en-US" altLang="en-US" sz="1600">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rPr>
              <a:t>Size of Dataset : training : (43410) , testing : (5427) having 7 type of emotions</a:t>
            </a:r>
            <a:endParaRPr lang="en-US" altLang="en-US" sz="1600">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endParaRPr>
          </a:p>
          <a:p>
            <a:pPr marL="755650" marR="5080" lvl="1" indent="-285750" algn="just">
              <a:lnSpc>
                <a:spcPct val="99000"/>
              </a:lnSpc>
              <a:spcBef>
                <a:spcPts val="120"/>
              </a:spcBef>
              <a:buFont typeface="Wingdings" panose="05000000000000000000" charset="0"/>
              <a:buChar char="v"/>
            </a:pPr>
            <a:r>
              <a:rPr lang="en-US" altLang="en-US" sz="1600">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rPr>
              <a:t>Noise Removal: Eliminated stopwords, punctuation, and special characters.</a:t>
            </a:r>
            <a:endParaRPr lang="en-US" altLang="en-US" sz="1600">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endParaRPr>
          </a:p>
          <a:p>
            <a:pPr marL="755650" marR="5080" lvl="1" indent="-285750" algn="just">
              <a:lnSpc>
                <a:spcPct val="99000"/>
              </a:lnSpc>
              <a:spcBef>
                <a:spcPts val="120"/>
              </a:spcBef>
              <a:buFont typeface="Wingdings" panose="05000000000000000000" charset="0"/>
              <a:buChar char="v"/>
            </a:pPr>
            <a:r>
              <a:rPr lang="en-US" altLang="en-US" sz="1600">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rPr>
              <a:t>Tokenization: Converted sentences into word tokens.</a:t>
            </a:r>
            <a:endParaRPr lang="en-US" altLang="en-US" sz="1600">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endParaRPr>
          </a:p>
          <a:p>
            <a:pPr marL="755650" marR="5080" lvl="1" indent="-285750" algn="just">
              <a:lnSpc>
                <a:spcPct val="99000"/>
              </a:lnSpc>
              <a:spcBef>
                <a:spcPts val="120"/>
              </a:spcBef>
              <a:buFont typeface="Wingdings" panose="05000000000000000000" charset="0"/>
              <a:buChar char="v"/>
            </a:pPr>
            <a:r>
              <a:rPr lang="en-US" altLang="en-US" sz="1600">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rPr>
              <a:t>Embedding: Applied TF-IDF and Word2Vec to represent tokens as numerical vectors.</a:t>
            </a:r>
            <a:endParaRPr lang="en-US" altLang="en-US" sz="1600">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endParaRPr>
          </a:p>
          <a:p>
            <a:pPr marL="298450" marR="5080" indent="-285750" algn="just">
              <a:lnSpc>
                <a:spcPct val="99000"/>
              </a:lnSpc>
              <a:spcBef>
                <a:spcPts val="120"/>
              </a:spcBef>
              <a:buFont typeface="Wingdings" panose="05000000000000000000" charset="0"/>
              <a:buChar char="v"/>
            </a:pPr>
            <a:r>
              <a:rPr lang="en-US" altLang="en-US" sz="1600">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rPr>
              <a:t>Performance</a:t>
            </a:r>
            <a:endParaRPr lang="en-US" altLang="en-US" sz="1600">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endParaRPr>
          </a:p>
          <a:p>
            <a:pPr marL="755650" marR="5080" lvl="1" indent="-285750" algn="just">
              <a:lnSpc>
                <a:spcPct val="99000"/>
              </a:lnSpc>
              <a:spcBef>
                <a:spcPts val="120"/>
              </a:spcBef>
              <a:buFont typeface="Wingdings" panose="05000000000000000000" charset="0"/>
              <a:buChar char="v"/>
            </a:pPr>
            <a:r>
              <a:rPr lang="en-US" altLang="en-US" sz="1600">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rPr>
              <a:t>Accuracy: 64%.</a:t>
            </a:r>
            <a:endParaRPr lang="en-US" altLang="en-US" sz="1600">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endParaRPr>
          </a:p>
          <a:p>
            <a:pPr marL="755650" marR="5080" lvl="1" indent="-285750" algn="just">
              <a:lnSpc>
                <a:spcPct val="99000"/>
              </a:lnSpc>
              <a:spcBef>
                <a:spcPts val="120"/>
              </a:spcBef>
              <a:buFont typeface="Wingdings" panose="05000000000000000000" charset="0"/>
              <a:buChar char="v"/>
            </a:pPr>
            <a:r>
              <a:rPr lang="en-US" altLang="en-US" sz="1600">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rPr>
              <a:t>Strength: Good at detecting sentiment in well-structured text.</a:t>
            </a:r>
            <a:endParaRPr lang="en-US" altLang="en-US" sz="1600">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endParaRPr>
          </a:p>
          <a:p>
            <a:pPr marL="755650" marR="5080" lvl="1" indent="-285750" algn="just">
              <a:lnSpc>
                <a:spcPct val="99000"/>
              </a:lnSpc>
              <a:spcBef>
                <a:spcPts val="120"/>
              </a:spcBef>
              <a:buFont typeface="Wingdings" panose="05000000000000000000" charset="0"/>
              <a:buChar char="v"/>
            </a:pPr>
            <a:r>
              <a:rPr lang="en-US" altLang="en-US" sz="1600">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rPr>
              <a:t>Limitation: Struggles with sarcasm or ambiguous language.</a:t>
            </a:r>
            <a:endParaRPr lang="en-US" altLang="en-US" sz="1600">
              <a:solidFill>
                <a:schemeClr val="tx1"/>
              </a:solidFill>
              <a:effectLst>
                <a:outerShdw blurRad="38100" dist="19050" dir="2700000" algn="tl" rotWithShape="0">
                  <a:schemeClr val="dk1">
                    <a:alpha val="40000"/>
                  </a:schemeClr>
                </a:outerShdw>
              </a:effectLst>
              <a:latin typeface="Georgia" panose="02040502050405020303"/>
              <a:cs typeface="Georgia" panose="02040502050405020303"/>
            </a:endParaRPr>
          </a:p>
        </p:txBody>
      </p:sp>
      <p:pic>
        <p:nvPicPr>
          <p:cNvPr id="25" name="object 25"/>
          <p:cNvPicPr/>
          <p:nvPr/>
        </p:nvPicPr>
        <p:blipFill>
          <a:blip r:embed="rId1" cstate="print"/>
          <a:stretch>
            <a:fillRect/>
          </a:stretch>
        </p:blipFill>
        <p:spPr>
          <a:xfrm>
            <a:off x="8430680" y="0"/>
            <a:ext cx="713318" cy="740662"/>
          </a:xfrm>
          <a:prstGeom prst="rect">
            <a:avLst/>
          </a:prstGeom>
        </p:spPr>
      </p:pic>
      <p:sp>
        <p:nvSpPr>
          <p:cNvPr id="26" name="object 26"/>
          <p:cNvSpPr txBox="1"/>
          <p:nvPr/>
        </p:nvSpPr>
        <p:spPr>
          <a:xfrm>
            <a:off x="8896873" y="4692608"/>
            <a:ext cx="161290" cy="196215"/>
          </a:xfrm>
          <a:prstGeom prst="rect">
            <a:avLst/>
          </a:prstGeom>
        </p:spPr>
        <p:txBody>
          <a:bodyPr vert="horz" wrap="square" lIns="0" tIns="0" rIns="0" bIns="0" rtlCol="0">
            <a:spAutoFit/>
          </a:bodyPr>
          <a:lstStyle/>
          <a:p>
            <a:pPr marL="38100">
              <a:lnSpc>
                <a:spcPts val="1425"/>
              </a:lnSpc>
            </a:pPr>
            <a:fld id="{81D60167-4931-47E6-BA6A-407CBD079E47}" type="slidenum">
              <a:rPr sz="1200" b="1" dirty="0">
                <a:solidFill>
                  <a:srgbClr val="FFFFFF"/>
                </a:solidFill>
                <a:latin typeface="Arial" panose="020B0604020202020204"/>
                <a:cs typeface="Arial" panose="020B0604020202020204"/>
              </a:rPr>
            </a:fld>
            <a:endParaRPr sz="1200">
              <a:latin typeface="Arial" panose="020B0604020202020204"/>
              <a:cs typeface="Arial" panose="020B060402020202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1" descr="Screenshot 2024-12-01 at 2.03.29 AM"/>
          <p:cNvPicPr>
            <a:picLocks noChangeAspect="1"/>
          </p:cNvPicPr>
          <p:nvPr/>
        </p:nvPicPr>
        <p:blipFill>
          <a:blip r:embed="rId1"/>
          <a:stretch>
            <a:fillRect/>
          </a:stretch>
        </p:blipFill>
        <p:spPr>
          <a:xfrm>
            <a:off x="6589395" y="2865755"/>
            <a:ext cx="2554605" cy="2266950"/>
          </a:xfrm>
          <a:prstGeom prst="rect">
            <a:avLst/>
          </a:prstGeom>
        </p:spPr>
      </p:pic>
      <p:sp>
        <p:nvSpPr>
          <p:cNvPr id="2" name="Title 1"/>
          <p:cNvSpPr>
            <a:spLocks noGrp="1"/>
          </p:cNvSpPr>
          <p:nvPr>
            <p:ph type="title"/>
          </p:nvPr>
        </p:nvSpPr>
        <p:spPr>
          <a:xfrm>
            <a:off x="76291" y="438149"/>
            <a:ext cx="8516620" cy="553720"/>
          </a:xfrm>
        </p:spPr>
        <p:txBody>
          <a:bodyPr/>
          <a:p>
            <a:r>
              <a:rPr lang="en-US" altLang="en-US" sz="3600">
                <a:solidFill>
                  <a:schemeClr val="bg1"/>
                </a:solidFill>
                <a:sym typeface="+mn-ea"/>
              </a:rPr>
              <a:t>Text-Based Analysis</a:t>
            </a:r>
            <a:endParaRPr lang="en-US" altLang="en-US" sz="3600">
              <a:solidFill>
                <a:schemeClr val="bg1"/>
              </a:solidFill>
              <a:sym typeface="+mn-ea"/>
            </a:endParaRPr>
          </a:p>
        </p:txBody>
      </p:sp>
      <p:pic>
        <p:nvPicPr>
          <p:cNvPr id="5" name="Picture 4" descr="diagram (1)"/>
          <p:cNvPicPr>
            <a:picLocks noChangeAspect="1"/>
          </p:cNvPicPr>
          <p:nvPr/>
        </p:nvPicPr>
        <p:blipFill>
          <a:blip r:embed="rId2"/>
          <a:stretch>
            <a:fillRect/>
          </a:stretch>
        </p:blipFill>
        <p:spPr>
          <a:xfrm>
            <a:off x="1905" y="991870"/>
            <a:ext cx="9142095" cy="2529205"/>
          </a:xfrm>
          <a:prstGeom prst="rect">
            <a:avLst/>
          </a:prstGeom>
        </p:spPr>
      </p:pic>
      <p:sp>
        <p:nvSpPr>
          <p:cNvPr id="6" name="Text Box 5"/>
          <p:cNvSpPr txBox="1"/>
          <p:nvPr/>
        </p:nvSpPr>
        <p:spPr>
          <a:xfrm>
            <a:off x="-76200" y="3257550"/>
            <a:ext cx="7127240" cy="2061210"/>
          </a:xfrm>
          <a:prstGeom prst="rect">
            <a:avLst/>
          </a:prstGeom>
          <a:noFill/>
        </p:spPr>
        <p:txBody>
          <a:bodyPr wrap="square" rtlCol="0">
            <a:spAutoFit/>
          </a:bodyPr>
          <a:p>
            <a:pPr marL="285750" indent="-285750">
              <a:buFont typeface="Wingdings" panose="05000000000000000000" charset="0"/>
              <a:buChar char="v"/>
            </a:pPr>
            <a:r>
              <a:rPr lang="en-US" altLang="en-US" sz="1600">
                <a:sym typeface="+mn-ea"/>
              </a:rPr>
              <a:t>Model Components</a:t>
            </a:r>
            <a:endParaRPr lang="en-US" altLang="en-US" sz="1600"/>
          </a:p>
          <a:p>
            <a:pPr marL="742950" lvl="1" indent="-285750">
              <a:buFont typeface="Wingdings" panose="05000000000000000000" charset="0"/>
              <a:buChar char="v"/>
            </a:pPr>
            <a:r>
              <a:rPr lang="en-US" altLang="en-US" sz="1600">
                <a:sym typeface="+mn-ea"/>
              </a:rPr>
              <a:t>Naive Bayes and Bernoulli Naive Bayes: For simple text classification.</a:t>
            </a:r>
            <a:endParaRPr lang="en-US" altLang="en-US" sz="1600"/>
          </a:p>
          <a:p>
            <a:pPr marL="742950" lvl="1" indent="-285750">
              <a:buFont typeface="Wingdings" panose="05000000000000000000" charset="0"/>
              <a:buChar char="v"/>
            </a:pPr>
            <a:r>
              <a:rPr lang="en-US" altLang="en-US" sz="1600">
                <a:sym typeface="+mn-ea"/>
              </a:rPr>
              <a:t>SVM: Identifies hyperplanes for class separation.</a:t>
            </a:r>
            <a:endParaRPr lang="en-US" altLang="en-US" sz="1600"/>
          </a:p>
          <a:p>
            <a:pPr marL="742950" lvl="1" indent="-285750">
              <a:buFont typeface="Wingdings" panose="05000000000000000000" charset="0"/>
              <a:buChar char="v"/>
            </a:pPr>
            <a:r>
              <a:rPr lang="en-US" altLang="en-US" sz="1600">
                <a:sym typeface="+mn-ea"/>
              </a:rPr>
              <a:t>LSTM: Captures long-term dependencies in text for contextual understanding.</a:t>
            </a:r>
            <a:endParaRPr lang="en-US" altLang="en-US" sz="1600"/>
          </a:p>
          <a:p>
            <a:pPr marL="742950" lvl="1" indent="-285750">
              <a:buFont typeface="Wingdings" panose="05000000000000000000" charset="0"/>
              <a:buChar char="v"/>
            </a:pPr>
            <a:r>
              <a:rPr lang="en-US" altLang="en-US" sz="1600">
                <a:sym typeface="+mn-ea"/>
              </a:rPr>
              <a:t>Voting Ensemble: Combines predictions from all models to generate </a:t>
            </a:r>
            <a:endParaRPr lang="en-US" altLang="en-US" sz="1600">
              <a:sym typeface="+mn-ea"/>
            </a:endParaRPr>
          </a:p>
          <a:p>
            <a:pPr lvl="1" indent="0">
              <a:buFont typeface="Wingdings" panose="05000000000000000000" charset="0"/>
              <a:buNone/>
            </a:pPr>
            <a:r>
              <a:rPr lang="en-US" altLang="en-US" sz="1600">
                <a:sym typeface="+mn-ea"/>
              </a:rPr>
              <a:t>      final sentiment.</a:t>
            </a:r>
            <a:endParaRPr lang="en-US" altLang="en-US" sz="1600"/>
          </a:p>
          <a:p>
            <a:pPr marL="285750" indent="-285750">
              <a:buFont typeface="Wingdings" panose="05000000000000000000" charset="0"/>
              <a:buChar char="v"/>
            </a:pPr>
            <a:endParaRPr lang="en-US" altLang="en-US" sz="1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5" descr="sad audio spectogram"/>
          <p:cNvPicPr>
            <a:picLocks noChangeAspect="1"/>
          </p:cNvPicPr>
          <p:nvPr/>
        </p:nvPicPr>
        <p:blipFill>
          <a:blip r:embed="rId1"/>
          <a:stretch>
            <a:fillRect/>
          </a:stretch>
        </p:blipFill>
        <p:spPr>
          <a:xfrm>
            <a:off x="5801995" y="1504950"/>
            <a:ext cx="3342005" cy="2195195"/>
          </a:xfrm>
          <a:prstGeom prst="rect">
            <a:avLst/>
          </a:prstGeom>
        </p:spPr>
      </p:pic>
      <p:sp>
        <p:nvSpPr>
          <p:cNvPr id="2" name="Title 1"/>
          <p:cNvSpPr>
            <a:spLocks noGrp="1"/>
          </p:cNvSpPr>
          <p:nvPr>
            <p:ph type="title"/>
          </p:nvPr>
        </p:nvSpPr>
        <p:spPr>
          <a:xfrm>
            <a:off x="76291" y="438149"/>
            <a:ext cx="8516620" cy="553720"/>
          </a:xfrm>
        </p:spPr>
        <p:txBody>
          <a:bodyPr/>
          <a:p>
            <a:r>
              <a:rPr lang="en-US" altLang="en-US" sz="3600">
                <a:solidFill>
                  <a:schemeClr val="bg1"/>
                </a:solidFill>
              </a:rPr>
              <a:t>Audio-Based Model</a:t>
            </a:r>
            <a:endParaRPr lang="en-US" altLang="en-US" sz="3600">
              <a:solidFill>
                <a:schemeClr val="bg1"/>
              </a:solidFill>
            </a:endParaRPr>
          </a:p>
        </p:txBody>
      </p:sp>
      <p:sp>
        <p:nvSpPr>
          <p:cNvPr id="3" name="Text Placeholder 2"/>
          <p:cNvSpPr>
            <a:spLocks noGrp="1"/>
          </p:cNvSpPr>
          <p:nvPr>
            <p:ph type="body" idx="1"/>
          </p:nvPr>
        </p:nvSpPr>
        <p:spPr>
          <a:xfrm>
            <a:off x="152400" y="1200150"/>
            <a:ext cx="9133205" cy="3723640"/>
          </a:xfrm>
        </p:spPr>
        <p:txBody>
          <a:bodyPr wrap="square"/>
          <a:p>
            <a:pPr marL="342900" indent="-342900">
              <a:buFont typeface="Wingdings" panose="05000000000000000000" charset="0"/>
              <a:buChar char="v"/>
            </a:pPr>
            <a:r>
              <a:rPr lang="en-US" altLang="en-US" sz="1400" b="1"/>
              <a:t>Overview</a:t>
            </a:r>
            <a:endParaRPr lang="en-US" altLang="en-US" sz="1400"/>
          </a:p>
          <a:p>
            <a:pPr marL="800100" lvl="1" indent="-342900">
              <a:buFont typeface="Wingdings" panose="05000000000000000000" charset="0"/>
              <a:buChar char="v"/>
            </a:pPr>
            <a:r>
              <a:rPr lang="en-US" altLang="en-US" sz="1200"/>
              <a:t>Focuses on analyzing tonal, pitch, and rhythm-based features in speech.</a:t>
            </a:r>
            <a:endParaRPr lang="en-US" altLang="en-US" sz="1200"/>
          </a:p>
          <a:p>
            <a:pPr marL="342900" indent="-342900">
              <a:buFont typeface="Wingdings" panose="05000000000000000000" charset="0"/>
              <a:buChar char="v"/>
            </a:pPr>
            <a:r>
              <a:rPr lang="en-US" altLang="en-US" sz="1400" b="1"/>
              <a:t>Preprocessing Steps</a:t>
            </a:r>
            <a:endParaRPr lang="en-US" altLang="en-US" sz="1400" b="1"/>
          </a:p>
          <a:p>
            <a:pPr marL="800100" lvl="1" indent="-342900">
              <a:buFont typeface="Wingdings" panose="05000000000000000000" charset="0"/>
              <a:buChar char="v"/>
            </a:pPr>
            <a:r>
              <a:rPr lang="en-US" altLang="en-US" sz="1400" b="1"/>
              <a:t>Dataset : </a:t>
            </a:r>
            <a:r>
              <a:rPr lang="en-US" altLang="en-US" sz="1000"/>
              <a:t>RAVDESS,CREMA,TESS,SAVEE. total (</a:t>
            </a:r>
            <a:r>
              <a:rPr lang="en-US" altLang="en-US" sz="1600"/>
              <a:t>3142</a:t>
            </a:r>
            <a:r>
              <a:rPr lang="en-US" altLang="en-US" sz="1000"/>
              <a:t>)</a:t>
            </a:r>
            <a:endParaRPr lang="en-US" altLang="en-US" sz="1000"/>
          </a:p>
          <a:p>
            <a:pPr marL="800100" lvl="1" indent="-342900">
              <a:buFont typeface="Wingdings" panose="05000000000000000000" charset="0"/>
              <a:buChar char="v"/>
            </a:pPr>
            <a:r>
              <a:rPr lang="en-US" altLang="en-US" sz="1200" b="1"/>
              <a:t>Noise Reduction</a:t>
            </a:r>
            <a:r>
              <a:rPr lang="en-US" altLang="en-US" sz="1200"/>
              <a:t>: Filtered out background noise.</a:t>
            </a:r>
            <a:endParaRPr lang="en-US" altLang="en-US" sz="1200"/>
          </a:p>
          <a:p>
            <a:pPr marL="800100" lvl="1" indent="-342900">
              <a:buFont typeface="Wingdings" panose="05000000000000000000" charset="0"/>
              <a:buChar char="v"/>
            </a:pPr>
            <a:r>
              <a:rPr lang="en-US" altLang="en-US" sz="1200" b="1"/>
              <a:t>Feature Extraction:</a:t>
            </a:r>
            <a:endParaRPr lang="en-US" altLang="en-US" sz="1200"/>
          </a:p>
          <a:p>
            <a:pPr marL="1257300" lvl="2" indent="-342900">
              <a:buFont typeface="Wingdings" panose="05000000000000000000" charset="0"/>
              <a:buChar char="v"/>
            </a:pPr>
            <a:r>
              <a:rPr lang="en-US" altLang="en-US" sz="1200" b="1"/>
              <a:t>MFCCs</a:t>
            </a:r>
            <a:r>
              <a:rPr lang="en-US" altLang="en-US" sz="1200"/>
              <a:t>: Encoded tonal characteristics.</a:t>
            </a:r>
            <a:endParaRPr lang="en-US" altLang="en-US" sz="1200"/>
          </a:p>
          <a:p>
            <a:pPr marL="1257300" lvl="2" indent="-342900">
              <a:buFont typeface="Wingdings" panose="05000000000000000000" charset="0"/>
              <a:buChar char="v"/>
            </a:pPr>
            <a:r>
              <a:rPr lang="en-US" altLang="en-US" sz="1200" b="1"/>
              <a:t>Spectrograms</a:t>
            </a:r>
            <a:r>
              <a:rPr lang="en-US" altLang="en-US" sz="1200"/>
              <a:t>: Represented frequency components over time.</a:t>
            </a:r>
            <a:endParaRPr lang="en-US" altLang="en-US" sz="1200"/>
          </a:p>
          <a:p>
            <a:pPr marL="342900" indent="-342900">
              <a:buFont typeface="Wingdings" panose="05000000000000000000" charset="0"/>
              <a:buChar char="v"/>
            </a:pPr>
            <a:r>
              <a:rPr lang="en-US" altLang="en-US" sz="1400" b="1"/>
              <a:t>Model Architecture</a:t>
            </a:r>
            <a:endParaRPr lang="en-US" altLang="en-US" sz="1400"/>
          </a:p>
          <a:p>
            <a:pPr marL="800100" lvl="1" indent="-342900">
              <a:buFont typeface="Wingdings" panose="05000000000000000000" charset="0"/>
              <a:buChar char="v"/>
            </a:pPr>
            <a:r>
              <a:rPr lang="en-US" altLang="en-US" sz="1200" b="1"/>
              <a:t>LSTM Layers</a:t>
            </a:r>
            <a:r>
              <a:rPr lang="en-US" altLang="en-US" sz="1200"/>
              <a:t>: Specialized for processing sequential data.</a:t>
            </a:r>
            <a:endParaRPr lang="en-US" altLang="en-US" sz="1200"/>
          </a:p>
          <a:p>
            <a:pPr marL="1257300" lvl="2" indent="-342900">
              <a:buFont typeface="Wingdings" panose="05000000000000000000" charset="0"/>
              <a:buChar char="v"/>
            </a:pPr>
            <a:r>
              <a:rPr lang="en-US" altLang="en-US" sz="1200"/>
              <a:t>Captures temporal relationships in speech signals.</a:t>
            </a:r>
            <a:endParaRPr lang="en-US" altLang="en-US" sz="1200"/>
          </a:p>
          <a:p>
            <a:pPr marL="800100" lvl="1" indent="-342900">
              <a:buFont typeface="Wingdings" panose="05000000000000000000" charset="0"/>
              <a:buChar char="v"/>
            </a:pPr>
            <a:r>
              <a:rPr lang="en-US" altLang="en-US" sz="1200" b="1"/>
              <a:t>Dense Layers</a:t>
            </a:r>
            <a:r>
              <a:rPr lang="en-US" altLang="en-US" sz="1200"/>
              <a:t>: Transforms LSTM outputs into class probabilities.</a:t>
            </a:r>
            <a:endParaRPr lang="en-US" altLang="en-US" sz="1200"/>
          </a:p>
          <a:p>
            <a:pPr marL="342900" indent="-342900">
              <a:buFont typeface="Wingdings" panose="05000000000000000000" charset="0"/>
              <a:buChar char="v"/>
            </a:pPr>
            <a:r>
              <a:rPr lang="en-US" altLang="en-US" sz="1400" b="1"/>
              <a:t>Key Features</a:t>
            </a:r>
            <a:endParaRPr lang="en-US" altLang="en-US" sz="1400" b="1"/>
          </a:p>
          <a:p>
            <a:pPr marL="800100" lvl="1" indent="-342900">
              <a:buFont typeface="Wingdings" panose="05000000000000000000" charset="0"/>
              <a:buChar char="v"/>
            </a:pPr>
            <a:r>
              <a:rPr lang="en-US" altLang="en-US" sz="1200" b="1"/>
              <a:t>Emotion Detection</a:t>
            </a:r>
            <a:r>
              <a:rPr lang="en-US" altLang="en-US" sz="1200"/>
              <a:t>: Differentiates emotions like happiness, sadness, and anger.</a:t>
            </a:r>
            <a:endParaRPr lang="en-US" altLang="en-US" sz="1200"/>
          </a:p>
          <a:p>
            <a:pPr marL="800100" lvl="1" indent="-342900">
              <a:buFont typeface="Wingdings" panose="05000000000000000000" charset="0"/>
              <a:buChar char="v"/>
            </a:pPr>
            <a:r>
              <a:rPr lang="en-US" altLang="en-US" sz="1200" b="1"/>
              <a:t>Use Case</a:t>
            </a:r>
            <a:r>
              <a:rPr lang="en-US" altLang="en-US" sz="1200"/>
              <a:t>: Effective in detecting tone during customer feedback or mental health evaluations.</a:t>
            </a:r>
            <a:endParaRPr lang="en-US" altLang="en-US" sz="1200"/>
          </a:p>
          <a:p>
            <a:pPr marL="342900" indent="-342900">
              <a:buFont typeface="Wingdings" panose="05000000000000000000" charset="0"/>
              <a:buChar char="v"/>
            </a:pPr>
            <a:r>
              <a:rPr lang="en-US" altLang="en-US" sz="1400" b="1"/>
              <a:t>Performance</a:t>
            </a:r>
            <a:endParaRPr lang="en-US" altLang="en-US" sz="1400"/>
          </a:p>
          <a:p>
            <a:pPr marL="800100" lvl="1" indent="-342900">
              <a:buFont typeface="Wingdings" panose="05000000000000000000" charset="0"/>
              <a:buChar char="v"/>
            </a:pPr>
            <a:r>
              <a:rPr lang="en-US" altLang="en-US" sz="1200" b="1"/>
              <a:t>Accuracy</a:t>
            </a:r>
            <a:r>
              <a:rPr lang="en-US" altLang="en-US" sz="1200"/>
              <a:t>: 88%.</a:t>
            </a:r>
            <a:endParaRPr lang="en-US" altLang="en-US" sz="1200"/>
          </a:p>
          <a:p>
            <a:pPr marL="800100" lvl="1" indent="-342900">
              <a:buFont typeface="Wingdings" panose="05000000000000000000" charset="0"/>
              <a:buChar char="v"/>
            </a:pPr>
            <a:r>
              <a:rPr lang="en-US" altLang="en-US" sz="1200" b="1"/>
              <a:t>Strength</a:t>
            </a:r>
            <a:r>
              <a:rPr lang="en-US" altLang="en-US" sz="1200"/>
              <a:t>: Robust in identifying strong emotional tones.</a:t>
            </a:r>
            <a:endParaRPr lang="en-US" altLang="en-US" sz="1200"/>
          </a:p>
          <a:p>
            <a:pPr marL="800100" lvl="1" indent="-342900">
              <a:buFont typeface="Wingdings" panose="05000000000000000000" charset="0"/>
              <a:buChar char="v"/>
            </a:pPr>
            <a:r>
              <a:rPr lang="en-US" altLang="en-US" sz="1200" b="1"/>
              <a:t>Limitation</a:t>
            </a:r>
            <a:r>
              <a:rPr lang="en-US" altLang="en-US" sz="1200"/>
              <a:t>: Sensitive to noisy or low-quality recordings.</a:t>
            </a:r>
            <a:endParaRPr lang="en-US" altLang="en-US" sz="12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7" descr="dataset"/>
          <p:cNvPicPr>
            <a:picLocks noChangeAspect="1"/>
          </p:cNvPicPr>
          <p:nvPr/>
        </p:nvPicPr>
        <p:blipFill>
          <a:blip r:embed="rId1"/>
          <a:srcRect l="37634"/>
          <a:stretch>
            <a:fillRect/>
          </a:stretch>
        </p:blipFill>
        <p:spPr>
          <a:xfrm rot="240000">
            <a:off x="5171644" y="1790065"/>
            <a:ext cx="3655491" cy="1374775"/>
          </a:xfrm>
          <a:prstGeom prst="rect">
            <a:avLst/>
          </a:prstGeom>
        </p:spPr>
      </p:pic>
      <p:sp>
        <p:nvSpPr>
          <p:cNvPr id="2" name="Title 1"/>
          <p:cNvSpPr>
            <a:spLocks noGrp="1"/>
          </p:cNvSpPr>
          <p:nvPr>
            <p:ph type="title"/>
          </p:nvPr>
        </p:nvSpPr>
        <p:spPr>
          <a:xfrm>
            <a:off x="152491" y="438149"/>
            <a:ext cx="8516620" cy="553720"/>
          </a:xfrm>
        </p:spPr>
        <p:txBody>
          <a:bodyPr/>
          <a:p>
            <a:r>
              <a:rPr lang="en-US" altLang="en-US" sz="3600">
                <a:solidFill>
                  <a:schemeClr val="bg1"/>
                </a:solidFill>
              </a:rPr>
              <a:t>Image-Based Model</a:t>
            </a:r>
            <a:endParaRPr lang="en-US" altLang="en-US" sz="3600">
              <a:solidFill>
                <a:schemeClr val="bg1"/>
              </a:solidFill>
            </a:endParaRPr>
          </a:p>
        </p:txBody>
      </p:sp>
      <p:sp>
        <p:nvSpPr>
          <p:cNvPr id="3" name="Text Placeholder 2"/>
          <p:cNvSpPr>
            <a:spLocks noGrp="1"/>
          </p:cNvSpPr>
          <p:nvPr>
            <p:ph type="body" idx="1"/>
          </p:nvPr>
        </p:nvSpPr>
        <p:spPr>
          <a:xfrm>
            <a:off x="0" y="1200150"/>
            <a:ext cx="8614410" cy="3947160"/>
          </a:xfrm>
        </p:spPr>
        <p:txBody>
          <a:bodyPr>
            <a:noAutofit/>
          </a:bodyPr>
          <a:p>
            <a:pPr marL="342900" indent="-342900">
              <a:buFont typeface="Wingdings" panose="05000000000000000000" charset="0"/>
              <a:buChar char="v"/>
            </a:pPr>
            <a:r>
              <a:rPr lang="en-US" altLang="en-US" sz="1400" b="1"/>
              <a:t>Architecture</a:t>
            </a:r>
            <a:endParaRPr lang="en-US" altLang="en-US" sz="1400"/>
          </a:p>
          <a:p>
            <a:pPr marL="800100" lvl="1" indent="-342900">
              <a:buFont typeface="Wingdings" panose="05000000000000000000" charset="0"/>
              <a:buChar char="v"/>
            </a:pPr>
            <a:r>
              <a:rPr lang="en-US" altLang="en-US" sz="1200" b="1"/>
              <a:t>Convolutional Neural Network (CNN).</a:t>
            </a:r>
            <a:endParaRPr lang="en-US" altLang="en-US" sz="1200" b="1"/>
          </a:p>
          <a:p>
            <a:pPr marL="1257300" lvl="2" indent="-342900">
              <a:buFont typeface="Wingdings" panose="05000000000000000000" charset="0"/>
              <a:buChar char="v"/>
            </a:pPr>
            <a:r>
              <a:rPr lang="en-US" altLang="en-US" sz="1200" b="1"/>
              <a:t>Convolutional Layers:</a:t>
            </a:r>
            <a:endParaRPr lang="en-US" altLang="en-US" sz="1200" b="1"/>
          </a:p>
          <a:p>
            <a:pPr marL="1714500" lvl="3" indent="-342900">
              <a:buFont typeface="Wingdings" panose="05000000000000000000" charset="0"/>
              <a:buChar char="v"/>
            </a:pPr>
            <a:r>
              <a:rPr lang="en-US" altLang="en-US" sz="1200"/>
              <a:t>Extract hierarchical features (edges, shapes, patterns).</a:t>
            </a:r>
            <a:endParaRPr lang="en-US" altLang="en-US" sz="1200"/>
          </a:p>
          <a:p>
            <a:pPr marL="1257300" lvl="2" indent="-342900">
              <a:buFont typeface="Wingdings" panose="05000000000000000000" charset="0"/>
              <a:buChar char="v"/>
            </a:pPr>
            <a:r>
              <a:rPr lang="en-US" altLang="en-US" sz="1200" b="1"/>
              <a:t>Pooling Layers:</a:t>
            </a:r>
            <a:endParaRPr lang="en-US" altLang="en-US" sz="1200" b="1"/>
          </a:p>
          <a:p>
            <a:pPr marL="1714500" lvl="3" indent="-342900">
              <a:buFont typeface="Wingdings" panose="05000000000000000000" charset="0"/>
              <a:buChar char="v"/>
            </a:pPr>
            <a:r>
              <a:rPr lang="en-US" altLang="en-US" sz="1200"/>
              <a:t>Downsample feature maps to reduce complexity.</a:t>
            </a:r>
            <a:endParaRPr lang="en-US" altLang="en-US" sz="1200"/>
          </a:p>
          <a:p>
            <a:pPr marL="1257300" lvl="2" indent="-342900">
              <a:buFont typeface="Wingdings" panose="05000000000000000000" charset="0"/>
              <a:buChar char="v"/>
            </a:pPr>
            <a:r>
              <a:rPr lang="en-US" altLang="en-US" sz="1200" b="1"/>
              <a:t>Fully Connected Layers</a:t>
            </a:r>
            <a:r>
              <a:rPr lang="en-US" altLang="en-US" sz="1200"/>
              <a:t>:</a:t>
            </a:r>
            <a:endParaRPr lang="en-US" altLang="en-US" sz="1200"/>
          </a:p>
          <a:p>
            <a:pPr marL="1714500" lvl="3" indent="-342900">
              <a:buFont typeface="Wingdings" panose="05000000000000000000" charset="0"/>
              <a:buChar char="v"/>
            </a:pPr>
            <a:r>
              <a:rPr lang="en-US" altLang="en-US" sz="1200"/>
              <a:t>Classify sentiment based on extracted features.</a:t>
            </a:r>
            <a:endParaRPr lang="en-US" altLang="en-US" sz="1200"/>
          </a:p>
          <a:p>
            <a:pPr marL="800100" lvl="1" indent="-342900">
              <a:buFont typeface="Wingdings" panose="05000000000000000000" charset="0"/>
              <a:buChar char="v"/>
            </a:pPr>
            <a:r>
              <a:rPr lang="en-US" altLang="en-US" sz="1200" b="1"/>
              <a:t>Output Layer:</a:t>
            </a:r>
            <a:endParaRPr lang="en-US" altLang="en-US" sz="1200" b="1"/>
          </a:p>
          <a:p>
            <a:pPr marL="1257300" lvl="2" indent="-342900">
              <a:buFont typeface="Wingdings" panose="05000000000000000000" charset="0"/>
              <a:buChar char="v"/>
            </a:pPr>
            <a:r>
              <a:rPr lang="en-US" altLang="en-US" sz="1200"/>
              <a:t>Produces probabilities for sentiment classes (positive, negative, neutral).</a:t>
            </a:r>
            <a:endParaRPr lang="en-US" altLang="en-US" sz="1200"/>
          </a:p>
          <a:p>
            <a:pPr marL="342900" indent="-342900">
              <a:buFont typeface="Wingdings" panose="05000000000000000000" charset="0"/>
              <a:buChar char="v"/>
            </a:pPr>
            <a:r>
              <a:rPr lang="en-US" altLang="en-US" sz="1400" b="1"/>
              <a:t>Training Process</a:t>
            </a:r>
            <a:endParaRPr lang="en-US" altLang="en-US" sz="1400" b="1"/>
          </a:p>
          <a:p>
            <a:pPr marL="800100" lvl="1" indent="-342900">
              <a:buFont typeface="Wingdings" panose="05000000000000000000" charset="0"/>
              <a:buChar char="v"/>
            </a:pPr>
            <a:r>
              <a:rPr lang="en-US" altLang="en-US" sz="1200" b="1"/>
              <a:t>Preprocessing:</a:t>
            </a:r>
            <a:endParaRPr lang="en-US" altLang="en-US" sz="1200" b="1"/>
          </a:p>
          <a:p>
            <a:pPr marL="1257300" lvl="2" indent="-342900">
              <a:buFont typeface="Wingdings" panose="05000000000000000000" charset="0"/>
              <a:buChar char="v"/>
            </a:pPr>
            <a:r>
              <a:rPr lang="en-US" altLang="en-US" sz="1200"/>
              <a:t>anger: 214 images,fear: 163 images,disgust: 195 images,happy: 230 images,pain: 168 images,sad: 224 images</a:t>
            </a:r>
            <a:endParaRPr lang="en-US" altLang="en-US" sz="1200"/>
          </a:p>
          <a:p>
            <a:pPr marL="1257300" lvl="2" indent="-342900">
              <a:buFont typeface="Wingdings" panose="05000000000000000000" charset="0"/>
              <a:buChar char="v"/>
            </a:pPr>
            <a:r>
              <a:rPr lang="en-US" altLang="en-US" sz="1200"/>
              <a:t>Resize images to standard dimensions (e.g., 224x224 pixels).</a:t>
            </a:r>
            <a:endParaRPr lang="en-US" altLang="en-US" sz="1200"/>
          </a:p>
          <a:p>
            <a:pPr marL="1257300" lvl="2" indent="-342900">
              <a:buFont typeface="Wingdings" panose="05000000000000000000" charset="0"/>
              <a:buChar char="v"/>
            </a:pPr>
            <a:r>
              <a:rPr lang="en-US" altLang="en-US" sz="1200"/>
              <a:t>Normalize pixel values (scaling between 0-1).</a:t>
            </a:r>
            <a:endParaRPr lang="en-US" altLang="en-US" sz="1200"/>
          </a:p>
          <a:p>
            <a:pPr marL="1257300" lvl="2" indent="-342900">
              <a:buFont typeface="Wingdings" panose="05000000000000000000" charset="0"/>
              <a:buChar char="v"/>
            </a:pPr>
            <a:r>
              <a:rPr lang="en-US" altLang="en-US" sz="1200"/>
              <a:t>Augmentation for robustness (flipping, rotation, brightness adjustment).</a:t>
            </a:r>
            <a:endParaRPr lang="en-US" altLang="en-US" sz="1200"/>
          </a:p>
          <a:p>
            <a:pPr marL="342900" indent="-342900">
              <a:buFont typeface="Wingdings" panose="05000000000000000000" charset="0"/>
              <a:buChar char="v"/>
            </a:pPr>
            <a:r>
              <a:rPr lang="en-US" altLang="en-US" sz="1400" b="1"/>
              <a:t>Evaluation</a:t>
            </a:r>
            <a:endParaRPr lang="en-US" altLang="en-US" sz="1400"/>
          </a:p>
          <a:p>
            <a:pPr marL="800100" lvl="1" indent="-342900">
              <a:buFont typeface="Wingdings" panose="05000000000000000000" charset="0"/>
              <a:buChar char="v"/>
            </a:pPr>
            <a:r>
              <a:rPr lang="en-US" altLang="en-US" sz="1400" b="1"/>
              <a:t>Accuracy</a:t>
            </a:r>
            <a:r>
              <a:rPr lang="en-US" altLang="en-US" sz="1400"/>
              <a:t>: 85%.</a:t>
            </a:r>
            <a:endParaRPr lang="en-US" altLang="en-US" sz="1400"/>
          </a:p>
          <a:p>
            <a:pPr marL="800100" lvl="1" indent="-342900">
              <a:buFont typeface="Wingdings" panose="05000000000000000000" charset="0"/>
              <a:buChar char="v"/>
            </a:pPr>
            <a:r>
              <a:rPr lang="en-US" altLang="en-US" sz="1400" b="1"/>
              <a:t>Key Insight:</a:t>
            </a:r>
            <a:endParaRPr lang="en-US" altLang="en-US" sz="1400"/>
          </a:p>
          <a:p>
            <a:pPr marL="1257300" lvl="2" indent="-342900">
              <a:buFont typeface="Wingdings" panose="05000000000000000000" charset="0"/>
              <a:buChar char="v"/>
            </a:pPr>
            <a:r>
              <a:rPr lang="en-US" altLang="en-US" sz="1400"/>
              <a:t>Effective at identifying facial expressions but struggles with subtle emotions or poor-quality images.</a:t>
            </a:r>
            <a:endParaRPr lang="en-US" altLang="en-US" sz="140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6426</Words>
  <Application>WPS Presentation</Application>
  <PresentationFormat>On-screen Show (4:3)</PresentationFormat>
  <Paragraphs>202</Paragraphs>
  <Slides>15</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15</vt:i4>
      </vt:variant>
    </vt:vector>
  </HeadingPairs>
  <TitlesOfParts>
    <vt:vector size="29" baseType="lpstr">
      <vt:lpstr>Arial</vt:lpstr>
      <vt:lpstr>SimSun</vt:lpstr>
      <vt:lpstr>Wingdings</vt:lpstr>
      <vt:lpstr>Times New Roman</vt:lpstr>
      <vt:lpstr>Arial</vt:lpstr>
      <vt:lpstr>Arial MT</vt:lpstr>
      <vt:lpstr>Bahnschrift SemiBold Condensed</vt:lpstr>
      <vt:lpstr>Arial Rounded MT Bold</vt:lpstr>
      <vt:lpstr>Wingdings</vt:lpstr>
      <vt:lpstr>Georgia</vt:lpstr>
      <vt:lpstr>Calibri</vt:lpstr>
      <vt:lpstr>Microsoft YaHei</vt:lpstr>
      <vt:lpstr>Arial Unicode MS</vt:lpstr>
      <vt:lpstr>Office Theme</vt:lpstr>
      <vt:lpstr>PowerPoint 演示文稿</vt:lpstr>
      <vt:lpstr>Multi-Modal sentiment analysis</vt:lpstr>
      <vt:lpstr>Project Overview</vt:lpstr>
      <vt:lpstr>Tools and Techniques Used</vt:lpstr>
      <vt:lpstr>Model Workflow</vt:lpstr>
      <vt:lpstr>Text-Based Analysis</vt:lpstr>
      <vt:lpstr>Text-Based Analysis</vt:lpstr>
      <vt:lpstr>Audio-Based Model</vt:lpstr>
      <vt:lpstr>Image-Based Model</vt:lpstr>
      <vt:lpstr>Multi-Modal Fusion Mechanism</vt:lpstr>
      <vt:lpstr>Demonstration of the Model</vt:lpstr>
      <vt:lpstr> Current drawbacks &amp; Future Work </vt:lpstr>
      <vt:lpstr>Results and Discussion</vt:lpstr>
      <vt:lpstr>PowerPoint 演示文稿</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Sohan Meshram</cp:lastModifiedBy>
  <cp:revision>9</cp:revision>
  <dcterms:created xsi:type="dcterms:W3CDTF">2024-11-18T06:30:00Z</dcterms:created>
  <dcterms:modified xsi:type="dcterms:W3CDTF">2024-12-06T05:26:09Z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2024-11-13T14:30:00Z</vt:filetime>
  </property>
  <property fmtid="{D5CDD505-2E9C-101B-9397-08002B2CF9AE}" pid="3" name="LastSaved">
    <vt:filetime>2024-11-18T14:30:00Z</vt:filetime>
  </property>
  <property fmtid="{D5CDD505-2E9C-101B-9397-08002B2CF9AE}" pid="4" name="ICV">
    <vt:lpwstr>CE2AE5C197AD481ABA5D4C3198ECEFEA_12</vt:lpwstr>
  </property>
  <property fmtid="{D5CDD505-2E9C-101B-9397-08002B2CF9AE}" pid="5" name="KSOProductBuildVer">
    <vt:lpwstr>1033-12.2.0.19307</vt:lpwstr>
  </property>
</Properties>
</file>